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sldIdLst>
    <p:sldId id="256" r:id="rId2"/>
    <p:sldId id="280"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4630400" cy="8229600"/>
  <p:notesSz cx="8229600" cy="14630400"/>
  <p:embeddedFontLst>
    <p:embeddedFont>
      <p:font typeface="Cabin"/>
      <p:regular r:id="rId27"/>
    </p:embeddedFont>
    <p:embeddedFont>
      <p:font typeface="Consolas" panose="020B0609020204030204" pitchFamily="49" charset="0"/>
      <p:regular r:id="rId28"/>
      <p:bold r:id="rId29"/>
      <p:italic r:id="rId30"/>
      <p:boldItalic r:id="rId31"/>
    </p:embeddedFont>
    <p:embeddedFont>
      <p:font typeface="Unbounded"/>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17" autoAdjust="0"/>
    <p:restoredTop sz="94610"/>
  </p:normalViewPr>
  <p:slideViewPr>
    <p:cSldViewPr snapToGrid="0" snapToObjects="1">
      <p:cViewPr varScale="1">
        <p:scale>
          <a:sx n="69" d="100"/>
          <a:sy n="69" d="100"/>
        </p:scale>
        <p:origin x="418"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764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942386"/>
            <a:ext cx="7468553" cy="2914650"/>
          </a:xfrm>
          <a:prstGeom prst="rect">
            <a:avLst/>
          </a:prstGeom>
          <a:noFill/>
          <a:ln/>
        </p:spPr>
        <p:txBody>
          <a:bodyPr wrap="square" lIns="0" tIns="0" rIns="0" bIns="0" rtlCol="0" anchor="t"/>
          <a:lstStyle/>
          <a:p>
            <a:pPr marL="0" indent="0">
              <a:lnSpc>
                <a:spcPts val="7650"/>
              </a:lnSpc>
              <a:buNone/>
            </a:pPr>
            <a:r>
              <a:rPr lang="en-US" sz="6100" dirty="0">
                <a:solidFill>
                  <a:srgbClr val="FFFFFF"/>
                </a:solidFill>
                <a:latin typeface="Unbounded" pitchFamily="34" charset="0"/>
                <a:ea typeface="Unbounded" pitchFamily="34" charset="-122"/>
                <a:cs typeface="Unbounded" pitchFamily="34" charset="-120"/>
              </a:rPr>
              <a:t>Capstone Project: Stellar Classification</a:t>
            </a:r>
            <a:endParaRPr lang="en-US" sz="6100" dirty="0"/>
          </a:p>
        </p:txBody>
      </p:sp>
      <p:sp>
        <p:nvSpPr>
          <p:cNvPr id="4" name="Text 1"/>
          <p:cNvSpPr/>
          <p:nvPr/>
        </p:nvSpPr>
        <p:spPr>
          <a:xfrm>
            <a:off x="6324124" y="5216009"/>
            <a:ext cx="7468553"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5" name="Shape 2"/>
          <p:cNvSpPr/>
          <p:nvPr/>
        </p:nvSpPr>
        <p:spPr>
          <a:xfrm>
            <a:off x="6324124" y="5886093"/>
            <a:ext cx="382905" cy="382905"/>
          </a:xfrm>
          <a:prstGeom prst="roundRect">
            <a:avLst>
              <a:gd name="adj" fmla="val 23878209"/>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331744" y="5893713"/>
            <a:ext cx="367665" cy="367665"/>
          </a:xfrm>
          <a:prstGeom prst="rect">
            <a:avLst/>
          </a:prstGeom>
        </p:spPr>
      </p:pic>
      <p:sp>
        <p:nvSpPr>
          <p:cNvPr id="7" name="Text 3"/>
          <p:cNvSpPr/>
          <p:nvPr/>
        </p:nvSpPr>
        <p:spPr>
          <a:xfrm>
            <a:off x="6826687" y="5868233"/>
            <a:ext cx="2096095" cy="418862"/>
          </a:xfrm>
          <a:prstGeom prst="rect">
            <a:avLst/>
          </a:prstGeom>
          <a:noFill/>
          <a:ln/>
        </p:spPr>
        <p:txBody>
          <a:bodyPr wrap="none" lIns="0" tIns="0" rIns="0" bIns="0" rtlCol="0" anchor="t"/>
          <a:lstStyle/>
          <a:p>
            <a:pPr marL="0" indent="0" algn="l">
              <a:lnSpc>
                <a:spcPts val="3250"/>
              </a:lnSpc>
              <a:buNone/>
            </a:pPr>
            <a:r>
              <a:rPr lang="en-US" sz="2350" b="1" dirty="0">
                <a:solidFill>
                  <a:srgbClr val="CAD6DE"/>
                </a:solidFill>
                <a:latin typeface="Cabin Bold" pitchFamily="34" charset="0"/>
                <a:ea typeface="Cabin Bold" pitchFamily="34" charset="-122"/>
                <a:cs typeface="Cabin Bold" pitchFamily="34" charset="-120"/>
              </a:rPr>
              <a:t>by Acinta Sofiya</a:t>
            </a:r>
            <a:endParaRPr lang="en-US" sz="2350" dirty="0"/>
          </a:p>
        </p:txBody>
      </p:sp>
      <p:pic>
        <p:nvPicPr>
          <p:cNvPr id="10" name="Picture 9">
            <a:extLst>
              <a:ext uri="{FF2B5EF4-FFF2-40B4-BE49-F238E27FC236}">
                <a16:creationId xmlns:a16="http://schemas.microsoft.com/office/drawing/2014/main" id="{03CE459D-3D25-66DE-8C1F-40D6F2126E0D}"/>
              </a:ext>
            </a:extLst>
          </p:cNvPr>
          <p:cNvPicPr>
            <a:picLocks noChangeAspect="1"/>
          </p:cNvPicPr>
          <p:nvPr/>
        </p:nvPicPr>
        <p:blipFill>
          <a:blip r:embed="rId5"/>
          <a:stretch>
            <a:fillRect/>
          </a:stretch>
        </p:blipFill>
        <p:spPr>
          <a:xfrm>
            <a:off x="12824852" y="7721254"/>
            <a:ext cx="1716337" cy="41913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55094"/>
            <a:ext cx="2842022"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Feature Removal</a:t>
            </a:r>
            <a:endParaRPr lang="en-US" sz="2200" dirty="0"/>
          </a:p>
        </p:txBody>
      </p:sp>
      <p:sp>
        <p:nvSpPr>
          <p:cNvPr id="4" name="Text 1"/>
          <p:cNvSpPr/>
          <p:nvPr/>
        </p:nvSpPr>
        <p:spPr>
          <a:xfrm>
            <a:off x="837724" y="3276243"/>
            <a:ext cx="7468553" cy="2298144"/>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After careful analysis, we discovered several features that were not essential for accurate classification. These features, including run ID, rerun ID, camera column, field ID, spectroscopic object ID, and object ID, were removed to streamline the model and improve its performance. By focusing on the most relevant features, we were able to enhance the model's ability to distinguish between stars, galaxies, and quasars.</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121825"/>
            <a:ext cx="6000036"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Bivariate Analysis</a:t>
            </a:r>
            <a:endParaRPr lang="en-US" sz="4400" dirty="0"/>
          </a:p>
        </p:txBody>
      </p:sp>
      <p:sp>
        <p:nvSpPr>
          <p:cNvPr id="4" name="Text 1"/>
          <p:cNvSpPr/>
          <p:nvPr/>
        </p:nvSpPr>
        <p:spPr>
          <a:xfrm>
            <a:off x="837724" y="5184815"/>
            <a:ext cx="12954952" cy="1915120"/>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In this analysis, Pearson and Spearman correlation methods were used to examine multicollinearity among the variables. The analysis revealed a high correlation between the following pairs: the correlation between variables i and z is 0.97, indicating a very strong relationship. Additionally, the correlation between r and z is 0.92, also reflecting a significant association. Furthermore, a correlation of 0.93 was observed between g and r, and the correlation between r and g is 0.93 as well. These results highlight the presence of multicollinearity among the variables, suggesting potential challenges in regression modeling.</a:t>
            </a:r>
            <a:endParaRPr lang="en-US" sz="1850" dirty="0"/>
          </a:p>
        </p:txBody>
      </p:sp>
      <p:pic>
        <p:nvPicPr>
          <p:cNvPr id="5" name="Picture 4">
            <a:extLst>
              <a:ext uri="{FF2B5EF4-FFF2-40B4-BE49-F238E27FC236}">
                <a16:creationId xmlns:a16="http://schemas.microsoft.com/office/drawing/2014/main" id="{A2B8C1F2-3487-88C8-356B-6714BBFD28D6}"/>
              </a:ext>
            </a:extLst>
          </p:cNvPr>
          <p:cNvPicPr>
            <a:picLocks noChangeAspect="1"/>
          </p:cNvPicPr>
          <p:nvPr/>
        </p:nvPicPr>
        <p:blipFill>
          <a:blip r:embed="rId4"/>
          <a:stretch>
            <a:fillRect/>
          </a:stretch>
        </p:blipFill>
        <p:spPr>
          <a:xfrm>
            <a:off x="12824852" y="7721254"/>
            <a:ext cx="1716337" cy="41913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33982"/>
          </a:xfrm>
          <a:prstGeom prst="rect">
            <a:avLst/>
          </a:prstGeom>
        </p:spPr>
      </p:pic>
      <p:sp>
        <p:nvSpPr>
          <p:cNvPr id="3" name="Text 0"/>
          <p:cNvSpPr/>
          <p:nvPr/>
        </p:nvSpPr>
        <p:spPr>
          <a:xfrm>
            <a:off x="653534" y="2847380"/>
            <a:ext cx="8945285" cy="549116"/>
          </a:xfrm>
          <a:prstGeom prst="rect">
            <a:avLst/>
          </a:prstGeom>
          <a:noFill/>
          <a:ln/>
        </p:spPr>
        <p:txBody>
          <a:bodyPr wrap="none" lIns="0" tIns="0" rIns="0" bIns="0" rtlCol="0" anchor="t"/>
          <a:lstStyle/>
          <a:p>
            <a:pPr marL="0" indent="0">
              <a:lnSpc>
                <a:spcPts val="4300"/>
              </a:lnSpc>
              <a:buNone/>
            </a:pPr>
            <a:r>
              <a:rPr lang="en-US" sz="3450" dirty="0">
                <a:solidFill>
                  <a:srgbClr val="FFFFFF"/>
                </a:solidFill>
                <a:latin typeface="Unbounded" pitchFamily="34" charset="0"/>
                <a:ea typeface="Unbounded" pitchFamily="34" charset="-122"/>
                <a:cs typeface="Unbounded" pitchFamily="34" charset="-120"/>
              </a:rPr>
              <a:t>Feature Engineering and Selection</a:t>
            </a:r>
            <a:endParaRPr lang="en-US" sz="3450" dirty="0"/>
          </a:p>
        </p:txBody>
      </p:sp>
      <p:sp>
        <p:nvSpPr>
          <p:cNvPr id="4" name="Text 1"/>
          <p:cNvSpPr/>
          <p:nvPr/>
        </p:nvSpPr>
        <p:spPr>
          <a:xfrm>
            <a:off x="653534" y="3863221"/>
            <a:ext cx="2885837" cy="274558"/>
          </a:xfrm>
          <a:prstGeom prst="rect">
            <a:avLst/>
          </a:prstGeom>
          <a:noFill/>
          <a:ln/>
        </p:spPr>
        <p:txBody>
          <a:bodyPr wrap="none" lIns="0" tIns="0" rIns="0" bIns="0" rtlCol="0" anchor="t"/>
          <a:lstStyle/>
          <a:p>
            <a:pPr marL="0" indent="0">
              <a:lnSpc>
                <a:spcPts val="2150"/>
              </a:lnSpc>
              <a:buNone/>
            </a:pPr>
            <a:r>
              <a:rPr lang="en-US" sz="1700" dirty="0">
                <a:solidFill>
                  <a:srgbClr val="FFFFFF"/>
                </a:solidFill>
                <a:latin typeface="Unbounded" pitchFamily="34" charset="0"/>
                <a:ea typeface="Unbounded" pitchFamily="34" charset="-122"/>
                <a:cs typeface="Unbounded" pitchFamily="34" charset="-120"/>
              </a:rPr>
              <a:t>New Feature Creation</a:t>
            </a:r>
            <a:endParaRPr lang="en-US" sz="1700" dirty="0"/>
          </a:p>
        </p:txBody>
      </p:sp>
      <p:sp>
        <p:nvSpPr>
          <p:cNvPr id="5" name="Text 2"/>
          <p:cNvSpPr/>
          <p:nvPr/>
        </p:nvSpPr>
        <p:spPr>
          <a:xfrm>
            <a:off x="653534" y="4324469"/>
            <a:ext cx="6433899" cy="895826"/>
          </a:xfrm>
          <a:prstGeom prst="rect">
            <a:avLst/>
          </a:prstGeom>
          <a:noFill/>
          <a:ln/>
        </p:spPr>
        <p:txBody>
          <a:bodyPr wrap="squar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To enhance the model's understanding of relationships between photometric bands, we calculated photometric differences by subtracting values from adjacent bands. These differences were then used to create new features:</a:t>
            </a:r>
            <a:endParaRPr lang="en-US" sz="1450" dirty="0"/>
          </a:p>
        </p:txBody>
      </p:sp>
      <p:sp>
        <p:nvSpPr>
          <p:cNvPr id="6" name="Text 3"/>
          <p:cNvSpPr/>
          <p:nvPr/>
        </p:nvSpPr>
        <p:spPr>
          <a:xfrm>
            <a:off x="653534" y="5388293"/>
            <a:ext cx="6433899" cy="30622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CAD6DE"/>
                </a:solidFill>
                <a:highlight>
                  <a:srgbClr val="054842"/>
                </a:highlight>
                <a:latin typeface="Consolas" pitchFamily="34" charset="0"/>
                <a:ea typeface="Consolas" pitchFamily="34" charset="-122"/>
                <a:cs typeface="Consolas" pitchFamily="34" charset="-120"/>
              </a:rPr>
              <a:t>u_g</a:t>
            </a:r>
            <a:r>
              <a:rPr lang="en-US" sz="1450" dirty="0">
                <a:solidFill>
                  <a:srgbClr val="CAD6DE"/>
                </a:solidFill>
                <a:latin typeface="Cabin" pitchFamily="34" charset="0"/>
                <a:ea typeface="Cabin" pitchFamily="34" charset="-122"/>
                <a:cs typeface="Cabin" pitchFamily="34" charset="-120"/>
              </a:rPr>
              <a:t>: u−g</a:t>
            </a:r>
            <a:endParaRPr lang="en-US" sz="1450" dirty="0"/>
          </a:p>
        </p:txBody>
      </p:sp>
      <p:sp>
        <p:nvSpPr>
          <p:cNvPr id="7" name="Text 4"/>
          <p:cNvSpPr/>
          <p:nvPr/>
        </p:nvSpPr>
        <p:spPr>
          <a:xfrm>
            <a:off x="653534" y="5759768"/>
            <a:ext cx="6433899" cy="30622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CAD6DE"/>
                </a:solidFill>
                <a:highlight>
                  <a:srgbClr val="054842"/>
                </a:highlight>
                <a:latin typeface="Consolas" pitchFamily="34" charset="0"/>
                <a:ea typeface="Consolas" pitchFamily="34" charset="-122"/>
                <a:cs typeface="Consolas" pitchFamily="34" charset="-120"/>
              </a:rPr>
              <a:t>g_r</a:t>
            </a:r>
            <a:r>
              <a:rPr lang="en-US" sz="1450" dirty="0">
                <a:solidFill>
                  <a:srgbClr val="CAD6DE"/>
                </a:solidFill>
                <a:latin typeface="Cabin" pitchFamily="34" charset="0"/>
                <a:ea typeface="Cabin" pitchFamily="34" charset="-122"/>
                <a:cs typeface="Cabin" pitchFamily="34" charset="-120"/>
              </a:rPr>
              <a:t>: g−r</a:t>
            </a:r>
            <a:endParaRPr lang="en-US" sz="1450" dirty="0"/>
          </a:p>
        </p:txBody>
      </p:sp>
      <p:sp>
        <p:nvSpPr>
          <p:cNvPr id="8" name="Text 5"/>
          <p:cNvSpPr/>
          <p:nvPr/>
        </p:nvSpPr>
        <p:spPr>
          <a:xfrm>
            <a:off x="653534" y="6131242"/>
            <a:ext cx="6433899" cy="30622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CAD6DE"/>
                </a:solidFill>
                <a:highlight>
                  <a:srgbClr val="054842"/>
                </a:highlight>
                <a:latin typeface="Consolas" pitchFamily="34" charset="0"/>
                <a:ea typeface="Consolas" pitchFamily="34" charset="-122"/>
                <a:cs typeface="Consolas" pitchFamily="34" charset="-120"/>
              </a:rPr>
              <a:t>r_i</a:t>
            </a:r>
            <a:r>
              <a:rPr lang="en-US" sz="1450" dirty="0">
                <a:solidFill>
                  <a:srgbClr val="CAD6DE"/>
                </a:solidFill>
                <a:latin typeface="Cabin" pitchFamily="34" charset="0"/>
                <a:ea typeface="Cabin" pitchFamily="34" charset="-122"/>
                <a:cs typeface="Cabin" pitchFamily="34" charset="-120"/>
              </a:rPr>
              <a:t>: r−i</a:t>
            </a:r>
            <a:endParaRPr lang="en-US" sz="1450" dirty="0"/>
          </a:p>
        </p:txBody>
      </p:sp>
      <p:sp>
        <p:nvSpPr>
          <p:cNvPr id="9" name="Text 6"/>
          <p:cNvSpPr/>
          <p:nvPr/>
        </p:nvSpPr>
        <p:spPr>
          <a:xfrm>
            <a:off x="653534" y="6502718"/>
            <a:ext cx="6433899" cy="30622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CAD6DE"/>
                </a:solidFill>
                <a:highlight>
                  <a:srgbClr val="054842"/>
                </a:highlight>
                <a:latin typeface="Consolas" pitchFamily="34" charset="0"/>
                <a:ea typeface="Consolas" pitchFamily="34" charset="-122"/>
                <a:cs typeface="Consolas" pitchFamily="34" charset="-120"/>
              </a:rPr>
              <a:t>i_z</a:t>
            </a:r>
            <a:r>
              <a:rPr lang="en-US" sz="1450" dirty="0">
                <a:solidFill>
                  <a:srgbClr val="CAD6DE"/>
                </a:solidFill>
                <a:latin typeface="Cabin" pitchFamily="34" charset="0"/>
                <a:ea typeface="Cabin" pitchFamily="34" charset="-122"/>
                <a:cs typeface="Cabin" pitchFamily="34" charset="-120"/>
              </a:rPr>
              <a:t>: i−z</a:t>
            </a:r>
            <a:endParaRPr lang="en-US" sz="1450" dirty="0"/>
          </a:p>
        </p:txBody>
      </p:sp>
      <p:sp>
        <p:nvSpPr>
          <p:cNvPr id="10" name="Text 7"/>
          <p:cNvSpPr/>
          <p:nvPr/>
        </p:nvSpPr>
        <p:spPr>
          <a:xfrm>
            <a:off x="653534" y="6976943"/>
            <a:ext cx="6433899" cy="597218"/>
          </a:xfrm>
          <a:prstGeom prst="rect">
            <a:avLst/>
          </a:prstGeom>
          <a:noFill/>
          <a:ln/>
        </p:spPr>
        <p:txBody>
          <a:bodyPr wrap="squar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This approach aims to improve model performance by providing additional information about the spectral characteristics of celestial objects.</a:t>
            </a:r>
            <a:endParaRPr lang="en-US" sz="1450" dirty="0"/>
          </a:p>
        </p:txBody>
      </p:sp>
      <p:sp>
        <p:nvSpPr>
          <p:cNvPr id="11" name="Text 8"/>
          <p:cNvSpPr/>
          <p:nvPr/>
        </p:nvSpPr>
        <p:spPr>
          <a:xfrm>
            <a:off x="7550587" y="3863221"/>
            <a:ext cx="2387918" cy="274558"/>
          </a:xfrm>
          <a:prstGeom prst="rect">
            <a:avLst/>
          </a:prstGeom>
          <a:noFill/>
          <a:ln/>
        </p:spPr>
        <p:txBody>
          <a:bodyPr wrap="none" lIns="0" tIns="0" rIns="0" bIns="0" rtlCol="0" anchor="t"/>
          <a:lstStyle/>
          <a:p>
            <a:pPr marL="0" indent="0">
              <a:lnSpc>
                <a:spcPts val="2150"/>
              </a:lnSpc>
              <a:buNone/>
            </a:pPr>
            <a:r>
              <a:rPr lang="en-US" sz="1700" dirty="0">
                <a:solidFill>
                  <a:srgbClr val="FFFFFF"/>
                </a:solidFill>
                <a:latin typeface="Unbounded" pitchFamily="34" charset="0"/>
                <a:ea typeface="Unbounded" pitchFamily="34" charset="-122"/>
                <a:cs typeface="Unbounded" pitchFamily="34" charset="-120"/>
              </a:rPr>
              <a:t>Dropped Features</a:t>
            </a:r>
            <a:endParaRPr lang="en-US" sz="1700" dirty="0"/>
          </a:p>
        </p:txBody>
      </p:sp>
      <p:sp>
        <p:nvSpPr>
          <p:cNvPr id="12" name="Text 9"/>
          <p:cNvSpPr/>
          <p:nvPr/>
        </p:nvSpPr>
        <p:spPr>
          <a:xfrm>
            <a:off x="7550587" y="4324469"/>
            <a:ext cx="6433899" cy="597218"/>
          </a:xfrm>
          <a:prstGeom prst="rect">
            <a:avLst/>
          </a:prstGeom>
          <a:noFill/>
          <a:ln/>
        </p:spPr>
        <p:txBody>
          <a:bodyPr wrap="squar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To mitigate multicollinearity and reduce the model's dimensionality, the following features were removed:</a:t>
            </a:r>
            <a:endParaRPr lang="en-US" sz="1450" dirty="0"/>
          </a:p>
        </p:txBody>
      </p:sp>
      <p:sp>
        <p:nvSpPr>
          <p:cNvPr id="13" name="Text 10"/>
          <p:cNvSpPr/>
          <p:nvPr/>
        </p:nvSpPr>
        <p:spPr>
          <a:xfrm>
            <a:off x="7550587" y="5089684"/>
            <a:ext cx="6433899" cy="30622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CAD6DE"/>
                </a:solidFill>
                <a:highlight>
                  <a:srgbClr val="054842"/>
                </a:highlight>
                <a:latin typeface="Consolas" pitchFamily="34" charset="0"/>
                <a:ea typeface="Consolas" pitchFamily="34" charset="-122"/>
                <a:cs typeface="Consolas" pitchFamily="34" charset="-120"/>
              </a:rPr>
              <a:t>u</a:t>
            </a:r>
            <a:r>
              <a:rPr lang="en-US" sz="1450" dirty="0">
                <a:solidFill>
                  <a:srgbClr val="CAD6DE"/>
                </a:solidFill>
                <a:latin typeface="Cabin" pitchFamily="34" charset="0"/>
                <a:ea typeface="Cabin" pitchFamily="34" charset="-122"/>
                <a:cs typeface="Cabin" pitchFamily="34" charset="-120"/>
              </a:rPr>
              <a:t>, </a:t>
            </a:r>
            <a:r>
              <a:rPr lang="en-US" sz="1450" dirty="0">
                <a:solidFill>
                  <a:srgbClr val="CAD6DE"/>
                </a:solidFill>
                <a:highlight>
                  <a:srgbClr val="054842"/>
                </a:highlight>
                <a:latin typeface="Consolas" pitchFamily="34" charset="0"/>
                <a:ea typeface="Consolas" pitchFamily="34" charset="-122"/>
                <a:cs typeface="Consolas" pitchFamily="34" charset="-120"/>
              </a:rPr>
              <a:t>g</a:t>
            </a:r>
            <a:r>
              <a:rPr lang="en-US" sz="1450" dirty="0">
                <a:solidFill>
                  <a:srgbClr val="CAD6DE"/>
                </a:solidFill>
                <a:latin typeface="Cabin" pitchFamily="34" charset="0"/>
                <a:ea typeface="Cabin" pitchFamily="34" charset="-122"/>
                <a:cs typeface="Cabin" pitchFamily="34" charset="-120"/>
              </a:rPr>
              <a:t>, </a:t>
            </a:r>
            <a:r>
              <a:rPr lang="en-US" sz="1450" dirty="0">
                <a:solidFill>
                  <a:srgbClr val="CAD6DE"/>
                </a:solidFill>
                <a:highlight>
                  <a:srgbClr val="054842"/>
                </a:highlight>
                <a:latin typeface="Consolas" pitchFamily="34" charset="0"/>
                <a:ea typeface="Consolas" pitchFamily="34" charset="-122"/>
                <a:cs typeface="Consolas" pitchFamily="34" charset="-120"/>
              </a:rPr>
              <a:t>r</a:t>
            </a:r>
            <a:r>
              <a:rPr lang="en-US" sz="1450" dirty="0">
                <a:solidFill>
                  <a:srgbClr val="CAD6DE"/>
                </a:solidFill>
                <a:latin typeface="Cabin" pitchFamily="34" charset="0"/>
                <a:ea typeface="Cabin" pitchFamily="34" charset="-122"/>
                <a:cs typeface="Cabin" pitchFamily="34" charset="-120"/>
              </a:rPr>
              <a:t>, </a:t>
            </a:r>
            <a:r>
              <a:rPr lang="en-US" sz="1450" dirty="0">
                <a:solidFill>
                  <a:srgbClr val="CAD6DE"/>
                </a:solidFill>
                <a:highlight>
                  <a:srgbClr val="054842"/>
                </a:highlight>
                <a:latin typeface="Consolas" pitchFamily="34" charset="0"/>
                <a:ea typeface="Consolas" pitchFamily="34" charset="-122"/>
                <a:cs typeface="Consolas" pitchFamily="34" charset="-120"/>
              </a:rPr>
              <a:t>i</a:t>
            </a:r>
            <a:r>
              <a:rPr lang="en-US" sz="1450" dirty="0">
                <a:solidFill>
                  <a:srgbClr val="CAD6DE"/>
                </a:solidFill>
                <a:latin typeface="Cabin" pitchFamily="34" charset="0"/>
                <a:ea typeface="Cabin" pitchFamily="34" charset="-122"/>
                <a:cs typeface="Cabin" pitchFamily="34" charset="-120"/>
              </a:rPr>
              <a:t>, </a:t>
            </a:r>
            <a:r>
              <a:rPr lang="en-US" sz="1450" dirty="0">
                <a:solidFill>
                  <a:srgbClr val="CAD6DE"/>
                </a:solidFill>
                <a:highlight>
                  <a:srgbClr val="054842"/>
                </a:highlight>
                <a:latin typeface="Consolas" pitchFamily="34" charset="0"/>
                <a:ea typeface="Consolas" pitchFamily="34" charset="-122"/>
                <a:cs typeface="Consolas" pitchFamily="34" charset="-120"/>
              </a:rPr>
              <a:t>z</a:t>
            </a:r>
            <a:endParaRPr lang="en-US" sz="1450" dirty="0"/>
          </a:p>
        </p:txBody>
      </p:sp>
      <p:sp>
        <p:nvSpPr>
          <p:cNvPr id="14" name="Text 11"/>
          <p:cNvSpPr/>
          <p:nvPr/>
        </p:nvSpPr>
        <p:spPr>
          <a:xfrm>
            <a:off x="7550587" y="5563910"/>
            <a:ext cx="6433899" cy="597218"/>
          </a:xfrm>
          <a:prstGeom prst="rect">
            <a:avLst/>
          </a:prstGeom>
          <a:noFill/>
          <a:ln/>
        </p:spPr>
        <p:txBody>
          <a:bodyPr wrap="squar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This simplification resulted in a more efficient and interpretable model, while maintaining its ability to distinguish between stars, galaxies, and quasars.</a:t>
            </a:r>
            <a:endParaRPr lang="en-US" sz="1450" dirty="0"/>
          </a:p>
        </p:txBody>
      </p:sp>
      <p:pic>
        <p:nvPicPr>
          <p:cNvPr id="15" name="Picture 14">
            <a:extLst>
              <a:ext uri="{FF2B5EF4-FFF2-40B4-BE49-F238E27FC236}">
                <a16:creationId xmlns:a16="http://schemas.microsoft.com/office/drawing/2014/main" id="{777CC3C8-DE1F-1C5B-BD90-6E1D5EEF13D6}"/>
              </a:ext>
            </a:extLst>
          </p:cNvPr>
          <p:cNvPicPr>
            <a:picLocks noChangeAspect="1"/>
          </p:cNvPicPr>
          <p:nvPr/>
        </p:nvPicPr>
        <p:blipFill>
          <a:blip r:embed="rId4"/>
          <a:stretch>
            <a:fillRect/>
          </a:stretch>
        </p:blipFill>
        <p:spPr>
          <a:xfrm>
            <a:off x="12824852" y="7721254"/>
            <a:ext cx="1716337" cy="41913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846552"/>
            <a:ext cx="8932426"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Multicollinearity Reduction</a:t>
            </a:r>
            <a:endParaRPr lang="en-US" sz="4400" dirty="0"/>
          </a:p>
        </p:txBody>
      </p:sp>
      <p:sp>
        <p:nvSpPr>
          <p:cNvPr id="4" name="Text 1"/>
          <p:cNvSpPr/>
          <p:nvPr/>
        </p:nvSpPr>
        <p:spPr>
          <a:xfrm>
            <a:off x="837724" y="4909542"/>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Engineered New Features:</a:t>
            </a:r>
            <a:r>
              <a:rPr lang="en-US" sz="1850" dirty="0">
                <a:solidFill>
                  <a:srgbClr val="CAD6DE"/>
                </a:solidFill>
                <a:latin typeface="Cabin" pitchFamily="34" charset="0"/>
                <a:ea typeface="Cabin" pitchFamily="34" charset="-122"/>
                <a:cs typeface="Cabin" pitchFamily="34" charset="-120"/>
              </a:rPr>
              <a:t> Calculated photometric differences between adjacent bands (u-g, g-r, r-i, i-z) to capture spectral characteristics.</a:t>
            </a:r>
            <a:endParaRPr lang="en-US" sz="1850" dirty="0"/>
          </a:p>
        </p:txBody>
      </p:sp>
      <p:sp>
        <p:nvSpPr>
          <p:cNvPr id="5" name="Text 2"/>
          <p:cNvSpPr/>
          <p:nvPr/>
        </p:nvSpPr>
        <p:spPr>
          <a:xfrm>
            <a:off x="837724" y="5759291"/>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Removed Redundant Features:</a:t>
            </a:r>
            <a:r>
              <a:rPr lang="en-US" sz="1850" dirty="0">
                <a:solidFill>
                  <a:srgbClr val="CAD6DE"/>
                </a:solidFill>
                <a:latin typeface="Cabin" pitchFamily="34" charset="0"/>
                <a:ea typeface="Cabin" pitchFamily="34" charset="-122"/>
                <a:cs typeface="Cabin" pitchFamily="34" charset="-120"/>
              </a:rPr>
              <a:t> Eliminated highly correlated variables (u, g, r, i, z) to address multicollinearity and improve model interpretability.</a:t>
            </a:r>
            <a:endParaRPr lang="en-US" sz="1850" dirty="0"/>
          </a:p>
        </p:txBody>
      </p:sp>
      <p:sp>
        <p:nvSpPr>
          <p:cNvPr id="6" name="Text 3"/>
          <p:cNvSpPr/>
          <p:nvPr/>
        </p:nvSpPr>
        <p:spPr>
          <a:xfrm>
            <a:off x="837724" y="6609040"/>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Streamlined Model:</a:t>
            </a:r>
            <a:r>
              <a:rPr lang="en-US" sz="1850" dirty="0">
                <a:solidFill>
                  <a:srgbClr val="CAD6DE"/>
                </a:solidFill>
                <a:latin typeface="Cabin" pitchFamily="34" charset="0"/>
                <a:ea typeface="Cabin" pitchFamily="34" charset="-122"/>
                <a:cs typeface="Cabin" pitchFamily="34" charset="-120"/>
              </a:rPr>
              <a:t> The reduced feature set led to a more efficient and reliable classifier, better able to distinguish between stars, galaxies, and quasars.</a:t>
            </a:r>
            <a:endParaRPr lang="en-US" sz="1850" dirty="0"/>
          </a:p>
        </p:txBody>
      </p:sp>
      <p:pic>
        <p:nvPicPr>
          <p:cNvPr id="7" name="Picture 6">
            <a:extLst>
              <a:ext uri="{FF2B5EF4-FFF2-40B4-BE49-F238E27FC236}">
                <a16:creationId xmlns:a16="http://schemas.microsoft.com/office/drawing/2014/main" id="{463BA3BD-8263-C896-CBDD-CE6719170520}"/>
              </a:ext>
            </a:extLst>
          </p:cNvPr>
          <p:cNvPicPr>
            <a:picLocks noChangeAspect="1"/>
          </p:cNvPicPr>
          <p:nvPr/>
        </p:nvPicPr>
        <p:blipFill>
          <a:blip r:embed="rId4"/>
          <a:stretch>
            <a:fillRect/>
          </a:stretch>
        </p:blipFill>
        <p:spPr>
          <a:xfrm>
            <a:off x="12824852" y="7721254"/>
            <a:ext cx="1716337" cy="41913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8664" y="619839"/>
            <a:ext cx="5261372" cy="620673"/>
          </a:xfrm>
          <a:prstGeom prst="rect">
            <a:avLst/>
          </a:prstGeom>
          <a:noFill/>
          <a:ln/>
        </p:spPr>
        <p:txBody>
          <a:bodyPr wrap="none" lIns="0" tIns="0" rIns="0" bIns="0" rtlCol="0" anchor="t"/>
          <a:lstStyle/>
          <a:p>
            <a:pPr marL="0" indent="0">
              <a:lnSpc>
                <a:spcPts val="4850"/>
              </a:lnSpc>
              <a:buNone/>
            </a:pPr>
            <a:r>
              <a:rPr lang="en-US" sz="3900" dirty="0">
                <a:solidFill>
                  <a:srgbClr val="FFFFFF"/>
                </a:solidFill>
                <a:latin typeface="Unbounded" pitchFamily="34" charset="0"/>
                <a:ea typeface="Unbounded" pitchFamily="34" charset="-122"/>
                <a:cs typeface="Unbounded" pitchFamily="34" charset="-120"/>
              </a:rPr>
              <a:t>Modeling Process</a:t>
            </a:r>
            <a:endParaRPr lang="en-US" sz="3900" dirty="0"/>
          </a:p>
        </p:txBody>
      </p:sp>
      <p:sp>
        <p:nvSpPr>
          <p:cNvPr id="4" name="Text 1"/>
          <p:cNvSpPr/>
          <p:nvPr/>
        </p:nvSpPr>
        <p:spPr>
          <a:xfrm>
            <a:off x="738664" y="1557099"/>
            <a:ext cx="7666673" cy="1020604"/>
          </a:xfrm>
          <a:prstGeom prst="rect">
            <a:avLst/>
          </a:prstGeom>
          <a:noFill/>
          <a:ln/>
        </p:spPr>
        <p:txBody>
          <a:bodyPr wrap="square" lIns="0" tIns="0" rIns="0" bIns="0" rtlCol="0" anchor="t"/>
          <a:lstStyle/>
          <a:p>
            <a:pPr marL="0" indent="0">
              <a:lnSpc>
                <a:spcPts val="2650"/>
              </a:lnSpc>
              <a:buNone/>
            </a:pPr>
            <a:r>
              <a:rPr lang="en-US" sz="1650" dirty="0">
                <a:solidFill>
                  <a:srgbClr val="CAD6DE"/>
                </a:solidFill>
                <a:latin typeface="Cabin" pitchFamily="34" charset="0"/>
                <a:ea typeface="Cabin" pitchFamily="34" charset="-122"/>
                <a:cs typeface="Cabin" pitchFamily="34" charset="-120"/>
              </a:rPr>
              <a:t>The </a:t>
            </a:r>
            <a:r>
              <a:rPr lang="en-US" sz="1650" dirty="0">
                <a:solidFill>
                  <a:srgbClr val="CAD6DE"/>
                </a:solidFill>
                <a:highlight>
                  <a:srgbClr val="054842"/>
                </a:highlight>
                <a:latin typeface="Consolas" pitchFamily="34" charset="0"/>
                <a:ea typeface="Consolas" pitchFamily="34" charset="-122"/>
                <a:cs typeface="Consolas" pitchFamily="34" charset="-120"/>
              </a:rPr>
              <a:t>Model_Evaluation_Pipeline</a:t>
            </a:r>
            <a:r>
              <a:rPr lang="en-US" sz="1650" dirty="0">
                <a:solidFill>
                  <a:srgbClr val="CAD6DE"/>
                </a:solidFill>
                <a:latin typeface="Cabin" pitchFamily="34" charset="0"/>
                <a:ea typeface="Cabin" pitchFamily="34" charset="-122"/>
                <a:cs typeface="Cabin" pitchFamily="34" charset="-120"/>
              </a:rPr>
              <a:t> function facilitates the evaluation of machine learning models by systematically splitting the dataset into training and testing subsets (80% and 20% respectively) using stratified sampling.</a:t>
            </a:r>
            <a:endParaRPr lang="en-US" sz="1650" dirty="0"/>
          </a:p>
        </p:txBody>
      </p:sp>
      <p:sp>
        <p:nvSpPr>
          <p:cNvPr id="5" name="Text 2"/>
          <p:cNvSpPr/>
          <p:nvPr/>
        </p:nvSpPr>
        <p:spPr>
          <a:xfrm>
            <a:off x="738664" y="2815114"/>
            <a:ext cx="7666673" cy="690563"/>
          </a:xfrm>
          <a:prstGeom prst="rect">
            <a:avLst/>
          </a:prstGeom>
          <a:noFill/>
          <a:ln/>
        </p:spPr>
        <p:txBody>
          <a:bodyPr wrap="square" lIns="0" tIns="0" rIns="0" bIns="0" rtlCol="0" anchor="t"/>
          <a:lstStyle/>
          <a:p>
            <a:pPr marL="0" indent="0">
              <a:lnSpc>
                <a:spcPts val="2650"/>
              </a:lnSpc>
              <a:buNone/>
            </a:pPr>
            <a:r>
              <a:rPr lang="en-US" sz="1650" dirty="0">
                <a:solidFill>
                  <a:srgbClr val="CAD6DE"/>
                </a:solidFill>
                <a:latin typeface="Cabin" pitchFamily="34" charset="0"/>
                <a:ea typeface="Cabin" pitchFamily="34" charset="-122"/>
                <a:cs typeface="Cabin" pitchFamily="34" charset="-120"/>
              </a:rPr>
              <a:t> It supports various scaling methods, such as </a:t>
            </a:r>
            <a:r>
              <a:rPr lang="en-US" sz="1650" dirty="0">
                <a:solidFill>
                  <a:srgbClr val="CAD6DE"/>
                </a:solidFill>
                <a:highlight>
                  <a:srgbClr val="054842"/>
                </a:highlight>
                <a:latin typeface="Consolas" pitchFamily="34" charset="0"/>
                <a:ea typeface="Consolas" pitchFamily="34" charset="-122"/>
                <a:cs typeface="Consolas" pitchFamily="34" charset="-120"/>
              </a:rPr>
              <a:t>StandardScaler</a:t>
            </a:r>
            <a:r>
              <a:rPr lang="en-US" sz="1650" dirty="0">
                <a:solidFill>
                  <a:srgbClr val="CAD6DE"/>
                </a:solidFill>
                <a:latin typeface="Cabin" pitchFamily="34" charset="0"/>
                <a:ea typeface="Cabin" pitchFamily="34" charset="-122"/>
                <a:cs typeface="Cabin" pitchFamily="34" charset="-120"/>
              </a:rPr>
              <a:t>, </a:t>
            </a:r>
            <a:r>
              <a:rPr lang="en-US" sz="1650" dirty="0">
                <a:solidFill>
                  <a:srgbClr val="CAD6DE"/>
                </a:solidFill>
                <a:highlight>
                  <a:srgbClr val="054842"/>
                </a:highlight>
                <a:latin typeface="Consolas" pitchFamily="34" charset="0"/>
                <a:ea typeface="Consolas" pitchFamily="34" charset="-122"/>
                <a:cs typeface="Consolas" pitchFamily="34" charset="-120"/>
              </a:rPr>
              <a:t>MinMaxScaler</a:t>
            </a:r>
            <a:r>
              <a:rPr lang="en-US" sz="1650" dirty="0">
                <a:solidFill>
                  <a:srgbClr val="CAD6DE"/>
                </a:solidFill>
                <a:latin typeface="Cabin" pitchFamily="34" charset="0"/>
                <a:ea typeface="Cabin" pitchFamily="34" charset="-122"/>
                <a:cs typeface="Cabin" pitchFamily="34" charset="-120"/>
              </a:rPr>
              <a:t>, and </a:t>
            </a:r>
            <a:r>
              <a:rPr lang="en-US" sz="1650" dirty="0">
                <a:solidFill>
                  <a:srgbClr val="CAD6DE"/>
                </a:solidFill>
                <a:highlight>
                  <a:srgbClr val="054842"/>
                </a:highlight>
                <a:latin typeface="Consolas" pitchFamily="34" charset="0"/>
                <a:ea typeface="Consolas" pitchFamily="34" charset="-122"/>
                <a:cs typeface="Consolas" pitchFamily="34" charset="-120"/>
              </a:rPr>
              <a:t>RobustScaler</a:t>
            </a:r>
            <a:r>
              <a:rPr lang="en-US" sz="1650" dirty="0">
                <a:solidFill>
                  <a:srgbClr val="CAD6DE"/>
                </a:solidFill>
                <a:latin typeface="Cabin" pitchFamily="34" charset="0"/>
                <a:ea typeface="Cabin" pitchFamily="34" charset="-122"/>
                <a:cs typeface="Cabin" pitchFamily="34" charset="-120"/>
              </a:rPr>
              <a:t>, which are applied to enhance model performance.</a:t>
            </a:r>
            <a:endParaRPr lang="en-US" sz="1650" dirty="0"/>
          </a:p>
        </p:txBody>
      </p:sp>
      <p:sp>
        <p:nvSpPr>
          <p:cNvPr id="6" name="Text 3"/>
          <p:cNvSpPr/>
          <p:nvPr/>
        </p:nvSpPr>
        <p:spPr>
          <a:xfrm>
            <a:off x="738664" y="3743087"/>
            <a:ext cx="7666673" cy="1020604"/>
          </a:xfrm>
          <a:prstGeom prst="rect">
            <a:avLst/>
          </a:prstGeom>
          <a:noFill/>
          <a:ln/>
        </p:spPr>
        <p:txBody>
          <a:bodyPr wrap="square" lIns="0" tIns="0" rIns="0" bIns="0" rtlCol="0" anchor="t"/>
          <a:lstStyle/>
          <a:p>
            <a:pPr marL="0" indent="0">
              <a:lnSpc>
                <a:spcPts val="2650"/>
              </a:lnSpc>
              <a:buNone/>
            </a:pPr>
            <a:r>
              <a:rPr lang="en-US" sz="1650" dirty="0">
                <a:solidFill>
                  <a:srgbClr val="CAD6DE"/>
                </a:solidFill>
                <a:latin typeface="Cabin" pitchFamily="34" charset="0"/>
                <a:ea typeface="Cabin" pitchFamily="34" charset="-122"/>
                <a:cs typeface="Cabin" pitchFamily="34" charset="-120"/>
              </a:rPr>
              <a:t> A pipeline is constructed, incorporating the selected scaler and the specified model, while hyperparameter tuning is conducted using </a:t>
            </a:r>
            <a:r>
              <a:rPr lang="en-US" sz="1650" dirty="0">
                <a:solidFill>
                  <a:srgbClr val="CAD6DE"/>
                </a:solidFill>
                <a:highlight>
                  <a:srgbClr val="054842"/>
                </a:highlight>
                <a:latin typeface="Consolas" pitchFamily="34" charset="0"/>
                <a:ea typeface="Consolas" pitchFamily="34" charset="-122"/>
                <a:cs typeface="Consolas" pitchFamily="34" charset="-120"/>
              </a:rPr>
              <a:t>GridSearchCV</a:t>
            </a:r>
            <a:r>
              <a:rPr lang="en-US" sz="1650" dirty="0">
                <a:solidFill>
                  <a:srgbClr val="CAD6DE"/>
                </a:solidFill>
                <a:latin typeface="Cabin" pitchFamily="34" charset="0"/>
                <a:ea typeface="Cabin" pitchFamily="34" charset="-122"/>
                <a:cs typeface="Cabin" pitchFamily="34" charset="-120"/>
              </a:rPr>
              <a:t> with 5-fold cross-validation to optimize for the F1 score.</a:t>
            </a:r>
            <a:endParaRPr lang="en-US" sz="1650" dirty="0"/>
          </a:p>
        </p:txBody>
      </p:sp>
      <p:sp>
        <p:nvSpPr>
          <p:cNvPr id="7" name="Text 4"/>
          <p:cNvSpPr/>
          <p:nvPr/>
        </p:nvSpPr>
        <p:spPr>
          <a:xfrm>
            <a:off x="738664" y="5001101"/>
            <a:ext cx="7666673" cy="1012984"/>
          </a:xfrm>
          <a:prstGeom prst="rect">
            <a:avLst/>
          </a:prstGeom>
          <a:noFill/>
          <a:ln/>
        </p:spPr>
        <p:txBody>
          <a:bodyPr wrap="square" lIns="0" tIns="0" rIns="0" bIns="0" rtlCol="0" anchor="t"/>
          <a:lstStyle/>
          <a:p>
            <a:pPr marL="0" indent="0">
              <a:lnSpc>
                <a:spcPts val="2650"/>
              </a:lnSpc>
              <a:buNone/>
            </a:pPr>
            <a:r>
              <a:rPr lang="en-US" sz="1650" dirty="0">
                <a:solidFill>
                  <a:srgbClr val="CAD6DE"/>
                </a:solidFill>
                <a:latin typeface="Cabin" pitchFamily="34" charset="0"/>
                <a:ea typeface="Cabin" pitchFamily="34" charset="-122"/>
                <a:cs typeface="Cabin" pitchFamily="34" charset="-120"/>
              </a:rPr>
              <a:t> The best model is trained and makes predictions on both training and testing sets, with performance metrics—accuracy, precision, recall, and F1-score—calculated for each set. </a:t>
            </a:r>
            <a:endParaRPr lang="en-US" sz="1650" dirty="0"/>
          </a:p>
        </p:txBody>
      </p:sp>
      <p:sp>
        <p:nvSpPr>
          <p:cNvPr id="8" name="Text 5"/>
          <p:cNvSpPr/>
          <p:nvPr/>
        </p:nvSpPr>
        <p:spPr>
          <a:xfrm>
            <a:off x="738664" y="6251496"/>
            <a:ext cx="7666673" cy="1358265"/>
          </a:xfrm>
          <a:prstGeom prst="rect">
            <a:avLst/>
          </a:prstGeom>
          <a:noFill/>
          <a:ln/>
        </p:spPr>
        <p:txBody>
          <a:bodyPr wrap="square" lIns="0" tIns="0" rIns="0" bIns="0" rtlCol="0" anchor="t"/>
          <a:lstStyle/>
          <a:p>
            <a:pPr marL="0" indent="0">
              <a:lnSpc>
                <a:spcPts val="2650"/>
              </a:lnSpc>
              <a:buNone/>
            </a:pPr>
            <a:r>
              <a:rPr lang="en-US" sz="1650" dirty="0">
                <a:solidFill>
                  <a:srgbClr val="CAD6DE"/>
                </a:solidFill>
                <a:latin typeface="Cabin" pitchFamily="34" charset="0"/>
                <a:ea typeface="Cabin" pitchFamily="34" charset="-122"/>
                <a:cs typeface="Cabin" pitchFamily="34" charset="-120"/>
              </a:rPr>
              <a:t>Detailed classification reports and confusion matrices are generated to provide insights into model performance. Finally, the evaluation results are stored in a DataFrame, </a:t>
            </a:r>
            <a:r>
              <a:rPr lang="en-US" sz="1650" dirty="0">
                <a:solidFill>
                  <a:srgbClr val="CAD6DE"/>
                </a:solidFill>
                <a:highlight>
                  <a:srgbClr val="054842"/>
                </a:highlight>
                <a:latin typeface="Consolas" pitchFamily="34" charset="0"/>
                <a:ea typeface="Consolas" pitchFamily="34" charset="-122"/>
                <a:cs typeface="Consolas" pitchFamily="34" charset="-120"/>
              </a:rPr>
              <a:t>final_best_models</a:t>
            </a:r>
            <a:r>
              <a:rPr lang="en-US" sz="1650" dirty="0">
                <a:solidFill>
                  <a:srgbClr val="CAD6DE"/>
                </a:solidFill>
                <a:latin typeface="Cabin" pitchFamily="34" charset="0"/>
                <a:ea typeface="Cabin" pitchFamily="34" charset="-122"/>
                <a:cs typeface="Cabin" pitchFamily="34" charset="-120"/>
              </a:rPr>
              <a:t>, which includes the model name, scaling method, and various performance metrics.</a:t>
            </a:r>
            <a:endParaRPr lang="en-US" sz="16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37724" y="2565797"/>
            <a:ext cx="5957173"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Imbalanced Data </a:t>
            </a:r>
            <a:endParaRPr lang="en-US" sz="4400" dirty="0"/>
          </a:p>
        </p:txBody>
      </p:sp>
      <p:sp>
        <p:nvSpPr>
          <p:cNvPr id="3" name="Text 1"/>
          <p:cNvSpPr/>
          <p:nvPr/>
        </p:nvSpPr>
        <p:spPr>
          <a:xfrm>
            <a:off x="837724" y="3748564"/>
            <a:ext cx="12954952" cy="1915120"/>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The dataset is imbalanced, with more instances of the "Galaxy" class compared to others. To address this, </a:t>
            </a:r>
            <a:r>
              <a:rPr lang="en-US" sz="1850" b="1" dirty="0">
                <a:solidFill>
                  <a:srgbClr val="CAD6DE"/>
                </a:solidFill>
                <a:latin typeface="Cabin" pitchFamily="34" charset="0"/>
                <a:ea typeface="Cabin" pitchFamily="34" charset="-122"/>
                <a:cs typeface="Cabin" pitchFamily="34" charset="-120"/>
              </a:rPr>
              <a:t>SMOTE (Synthetic Minority Over-sampling Technique)</a:t>
            </a:r>
            <a:r>
              <a:rPr lang="en-US" sz="1850" dirty="0">
                <a:solidFill>
                  <a:srgbClr val="CAD6DE"/>
                </a:solidFill>
                <a:latin typeface="Cabin" pitchFamily="34" charset="0"/>
                <a:ea typeface="Cabin" pitchFamily="34" charset="-122"/>
                <a:cs typeface="Cabin" pitchFamily="34" charset="-120"/>
              </a:rPr>
              <a:t> was applied. SMOTE works by generating synthetic samples for the minority classes instead of duplicating existing ones. It does this by randomly selecting a sample from the minority class, finding its k-nearest neighbors, and creating new samples along the line segments joining the original sample to its neighbors. This technique helps balance the dataset, improving model performance and reducing bias toward the majority class.</a:t>
            </a:r>
            <a:endParaRPr lang="en-US" sz="1850" dirty="0"/>
          </a:p>
        </p:txBody>
      </p:sp>
      <p:pic>
        <p:nvPicPr>
          <p:cNvPr id="4" name="Picture 3">
            <a:extLst>
              <a:ext uri="{FF2B5EF4-FFF2-40B4-BE49-F238E27FC236}">
                <a16:creationId xmlns:a16="http://schemas.microsoft.com/office/drawing/2014/main" id="{1B8A00D0-4D06-843E-4200-C68250EDD74F}"/>
              </a:ext>
            </a:extLst>
          </p:cNvPr>
          <p:cNvPicPr>
            <a:picLocks noChangeAspect="1"/>
          </p:cNvPicPr>
          <p:nvPr/>
        </p:nvPicPr>
        <p:blipFill>
          <a:blip r:embed="rId3"/>
          <a:stretch>
            <a:fillRect/>
          </a:stretch>
        </p:blipFill>
        <p:spPr>
          <a:xfrm>
            <a:off x="12824852" y="7721254"/>
            <a:ext cx="1716337" cy="41913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986195"/>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Modeling Process after applying SMOTE</a:t>
            </a:r>
            <a:endParaRPr lang="en-US" sz="4400" dirty="0"/>
          </a:p>
        </p:txBody>
      </p:sp>
      <p:sp>
        <p:nvSpPr>
          <p:cNvPr id="4" name="Text 1"/>
          <p:cNvSpPr/>
          <p:nvPr/>
        </p:nvSpPr>
        <p:spPr>
          <a:xfrm>
            <a:off x="6324124" y="2753201"/>
            <a:ext cx="7468553" cy="3837861"/>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After applying SMOTE to balance the classes, the same modeling process was repeated. The dataset was split into training and testing sets, scaling methods (StandardScaler, MinMaxScaler, or RobustScaler) were applied as needed, and a pipeline was created for each model. Hyperparameter tuning was conducted using GridSearchCV with 5-fold cross-validation to optimize the F1 score. The best-performing model was then evaluated on training and testing data, with metrics (accuracy, precision, recall, and F1-score) recorded for each set. The results, including classification reports and confusion matrices, were stored in the </a:t>
            </a:r>
            <a:r>
              <a:rPr lang="en-US" sz="1850" dirty="0">
                <a:solidFill>
                  <a:srgbClr val="CAD6DE"/>
                </a:solidFill>
                <a:highlight>
                  <a:srgbClr val="054842"/>
                </a:highlight>
                <a:latin typeface="Consolas" pitchFamily="34" charset="0"/>
                <a:ea typeface="Consolas" pitchFamily="34" charset="-122"/>
                <a:cs typeface="Consolas" pitchFamily="34" charset="-120"/>
              </a:rPr>
              <a:t>final_best_models</a:t>
            </a:r>
            <a:r>
              <a:rPr lang="en-US" sz="1850" dirty="0">
                <a:solidFill>
                  <a:srgbClr val="CAD6DE"/>
                </a:solidFill>
                <a:latin typeface="Cabin" pitchFamily="34" charset="0"/>
                <a:ea typeface="Cabin" pitchFamily="34" charset="-122"/>
                <a:cs typeface="Cabin" pitchFamily="34" charset="-120"/>
              </a:rPr>
              <a:t> Data Frame.</a:t>
            </a:r>
            <a:endParaRPr lang="en-US" sz="1850" dirty="0"/>
          </a:p>
        </p:txBody>
      </p:sp>
      <p:sp>
        <p:nvSpPr>
          <p:cNvPr id="5" name="Text 2"/>
          <p:cNvSpPr/>
          <p:nvPr/>
        </p:nvSpPr>
        <p:spPr>
          <a:xfrm>
            <a:off x="6324124" y="6860262"/>
            <a:ext cx="7468553" cy="383024"/>
          </a:xfrm>
          <a:prstGeom prst="rect">
            <a:avLst/>
          </a:prstGeom>
          <a:noFill/>
          <a:ln/>
        </p:spPr>
        <p:txBody>
          <a:bodyPr wrap="none" lIns="0" tIns="0" rIns="0" bIns="0" rtlCol="0" anchor="t"/>
          <a:lstStyle/>
          <a:p>
            <a:pPr marL="0" indent="0">
              <a:lnSpc>
                <a:spcPts val="3000"/>
              </a:lnSpc>
              <a:buNone/>
            </a:pPr>
            <a:endParaRPr lang="en-US" sz="1850" dirty="0"/>
          </a:p>
        </p:txBody>
      </p:sp>
      <p:pic>
        <p:nvPicPr>
          <p:cNvPr id="6" name="Picture 5">
            <a:extLst>
              <a:ext uri="{FF2B5EF4-FFF2-40B4-BE49-F238E27FC236}">
                <a16:creationId xmlns:a16="http://schemas.microsoft.com/office/drawing/2014/main" id="{B5573FC4-C7D6-E12E-836D-EDF58A070773}"/>
              </a:ext>
            </a:extLst>
          </p:cNvPr>
          <p:cNvPicPr>
            <a:picLocks noChangeAspect="1"/>
          </p:cNvPicPr>
          <p:nvPr/>
        </p:nvPicPr>
        <p:blipFill>
          <a:blip r:embed="rId4"/>
          <a:stretch>
            <a:fillRect/>
          </a:stretch>
        </p:blipFill>
        <p:spPr>
          <a:xfrm>
            <a:off x="12824852" y="7721254"/>
            <a:ext cx="1716337" cy="41913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879991"/>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Performance Comparison</a:t>
            </a:r>
            <a:endParaRPr lang="en-US" sz="4400" dirty="0"/>
          </a:p>
        </p:txBody>
      </p:sp>
      <p:pic>
        <p:nvPicPr>
          <p:cNvPr id="4" name="Image 1" descr="preencoded.png"/>
          <p:cNvPicPr>
            <a:picLocks noChangeAspect="1"/>
          </p:cNvPicPr>
          <p:nvPr/>
        </p:nvPicPr>
        <p:blipFill>
          <a:blip r:embed="rId4"/>
          <a:stretch>
            <a:fillRect/>
          </a:stretch>
        </p:blipFill>
        <p:spPr>
          <a:xfrm>
            <a:off x="837724" y="2646998"/>
            <a:ext cx="7468553" cy="1752243"/>
          </a:xfrm>
          <a:prstGeom prst="rect">
            <a:avLst/>
          </a:prstGeom>
        </p:spPr>
      </p:pic>
      <p:sp>
        <p:nvSpPr>
          <p:cNvPr id="5" name="Text 1"/>
          <p:cNvSpPr/>
          <p:nvPr/>
        </p:nvSpPr>
        <p:spPr>
          <a:xfrm>
            <a:off x="837724" y="4668441"/>
            <a:ext cx="7468553" cy="268116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The Random Forest Classifier without any scaling (row 4) achieved the best performance among all models, with a training accuracy of 97.33% and a test accuracy of 97.36%. This model also showed high precision, recall, and F1-scores across both training and testing sets, indicating strong generalization and robustness. The high accuracy and consistent performance metrics suggest that Random Forest performed well without additional tuning or scaling, making it the optimal choice for this dataset.</a:t>
            </a:r>
            <a:endParaRPr lang="en-US" sz="18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7833" y="937974"/>
            <a:ext cx="2547342" cy="318492"/>
          </a:xfrm>
          <a:prstGeom prst="rect">
            <a:avLst/>
          </a:prstGeom>
          <a:noFill/>
          <a:ln/>
        </p:spPr>
        <p:txBody>
          <a:bodyPr wrap="none" lIns="0" tIns="0" rIns="0" bIns="0" rtlCol="0" anchor="t"/>
          <a:lstStyle/>
          <a:p>
            <a:pPr marL="0" indent="0">
              <a:lnSpc>
                <a:spcPts val="2500"/>
              </a:lnSpc>
              <a:buNone/>
            </a:pPr>
            <a:r>
              <a:rPr lang="en-US" sz="2000" dirty="0">
                <a:solidFill>
                  <a:srgbClr val="FFFFFF"/>
                </a:solidFill>
                <a:latin typeface="Unbounded" pitchFamily="34" charset="0"/>
                <a:ea typeface="Unbounded" pitchFamily="34" charset="-122"/>
                <a:cs typeface="Unbounded" pitchFamily="34" charset="-120"/>
              </a:rPr>
              <a:t>Best Model</a:t>
            </a:r>
            <a:endParaRPr lang="en-US" sz="2000" dirty="0"/>
          </a:p>
        </p:txBody>
      </p:sp>
      <p:sp>
        <p:nvSpPr>
          <p:cNvPr id="4" name="Text 1"/>
          <p:cNvSpPr/>
          <p:nvPr/>
        </p:nvSpPr>
        <p:spPr>
          <a:xfrm>
            <a:off x="757833" y="1499949"/>
            <a:ext cx="7628334" cy="2425303"/>
          </a:xfrm>
          <a:prstGeom prst="rect">
            <a:avLst/>
          </a:prstGeom>
          <a:noFill/>
          <a:ln/>
        </p:spPr>
        <p:txBody>
          <a:bodyPr wrap="squar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In the model evaluation process, various algorithms were employed, including </a:t>
            </a:r>
            <a:r>
              <a:rPr lang="en-US" sz="1700" b="1" dirty="0">
                <a:solidFill>
                  <a:srgbClr val="CAD6DE"/>
                </a:solidFill>
                <a:latin typeface="Cabin" pitchFamily="34" charset="0"/>
                <a:ea typeface="Cabin" pitchFamily="34" charset="-122"/>
                <a:cs typeface="Cabin" pitchFamily="34" charset="-120"/>
              </a:rPr>
              <a:t>Logistic Regression</a:t>
            </a:r>
            <a:r>
              <a:rPr lang="en-US" sz="1700" dirty="0">
                <a:solidFill>
                  <a:srgbClr val="CAD6DE"/>
                </a:solidFill>
                <a:latin typeface="Cabin" pitchFamily="34" charset="0"/>
                <a:ea typeface="Cabin" pitchFamily="34" charset="-122"/>
                <a:cs typeface="Cabin" pitchFamily="34" charset="-120"/>
              </a:rPr>
              <a:t>, </a:t>
            </a:r>
            <a:r>
              <a:rPr lang="en-US" sz="1700" b="1" dirty="0">
                <a:solidFill>
                  <a:srgbClr val="CAD6DE"/>
                </a:solidFill>
                <a:latin typeface="Cabin" pitchFamily="34" charset="0"/>
                <a:ea typeface="Cabin" pitchFamily="34" charset="-122"/>
                <a:cs typeface="Cabin" pitchFamily="34" charset="-120"/>
              </a:rPr>
              <a:t>K-Nearest Neighbors (KNN)</a:t>
            </a:r>
            <a:r>
              <a:rPr lang="en-US" sz="1700" dirty="0">
                <a:solidFill>
                  <a:srgbClr val="CAD6DE"/>
                </a:solidFill>
                <a:latin typeface="Cabin" pitchFamily="34" charset="0"/>
                <a:ea typeface="Cabin" pitchFamily="34" charset="-122"/>
                <a:cs typeface="Cabin" pitchFamily="34" charset="-120"/>
              </a:rPr>
              <a:t>, </a:t>
            </a:r>
            <a:r>
              <a:rPr lang="en-US" sz="1700" b="1" dirty="0">
                <a:solidFill>
                  <a:srgbClr val="CAD6DE"/>
                </a:solidFill>
                <a:latin typeface="Cabin" pitchFamily="34" charset="0"/>
                <a:ea typeface="Cabin" pitchFamily="34" charset="-122"/>
                <a:cs typeface="Cabin" pitchFamily="34" charset="-120"/>
              </a:rPr>
              <a:t>Decision Tree</a:t>
            </a:r>
            <a:r>
              <a:rPr lang="en-US" sz="1700" dirty="0">
                <a:solidFill>
                  <a:srgbClr val="CAD6DE"/>
                </a:solidFill>
                <a:latin typeface="Cabin" pitchFamily="34" charset="0"/>
                <a:ea typeface="Cabin" pitchFamily="34" charset="-122"/>
                <a:cs typeface="Cabin" pitchFamily="34" charset="-120"/>
              </a:rPr>
              <a:t>, </a:t>
            </a:r>
            <a:r>
              <a:rPr lang="en-US" sz="1700" b="1" dirty="0">
                <a:solidFill>
                  <a:srgbClr val="CAD6DE"/>
                </a:solidFill>
                <a:latin typeface="Cabin" pitchFamily="34" charset="0"/>
                <a:ea typeface="Cabin" pitchFamily="34" charset="-122"/>
                <a:cs typeface="Cabin" pitchFamily="34" charset="-120"/>
              </a:rPr>
              <a:t>Random Forest</a:t>
            </a:r>
            <a:r>
              <a:rPr lang="en-US" sz="1700" dirty="0">
                <a:solidFill>
                  <a:srgbClr val="CAD6DE"/>
                </a:solidFill>
                <a:latin typeface="Cabin" pitchFamily="34" charset="0"/>
                <a:ea typeface="Cabin" pitchFamily="34" charset="-122"/>
                <a:cs typeface="Cabin" pitchFamily="34" charset="-120"/>
              </a:rPr>
              <a:t>, and </a:t>
            </a:r>
            <a:r>
              <a:rPr lang="en-US" sz="1700" b="1" dirty="0">
                <a:solidFill>
                  <a:srgbClr val="CAD6DE"/>
                </a:solidFill>
                <a:latin typeface="Cabin" pitchFamily="34" charset="0"/>
                <a:ea typeface="Cabin" pitchFamily="34" charset="-122"/>
                <a:cs typeface="Cabin" pitchFamily="34" charset="-120"/>
              </a:rPr>
              <a:t>AdaBoost</a:t>
            </a:r>
            <a:r>
              <a:rPr lang="en-US" sz="1700" dirty="0">
                <a:solidFill>
                  <a:srgbClr val="CAD6DE"/>
                </a:solidFill>
                <a:latin typeface="Cabin" pitchFamily="34" charset="0"/>
                <a:ea typeface="Cabin" pitchFamily="34" charset="-122"/>
                <a:cs typeface="Cabin" pitchFamily="34" charset="-120"/>
              </a:rPr>
              <a:t>. After thorough evaluation, the </a:t>
            </a:r>
            <a:r>
              <a:rPr lang="en-US" sz="1700" b="1" dirty="0">
                <a:solidFill>
                  <a:srgbClr val="CAD6DE"/>
                </a:solidFill>
                <a:latin typeface="Cabin" pitchFamily="34" charset="0"/>
                <a:ea typeface="Cabin" pitchFamily="34" charset="-122"/>
                <a:cs typeface="Cabin" pitchFamily="34" charset="-120"/>
              </a:rPr>
              <a:t>Random Forest</a:t>
            </a:r>
            <a:r>
              <a:rPr lang="en-US" sz="1700" dirty="0">
                <a:solidFill>
                  <a:srgbClr val="CAD6DE"/>
                </a:solidFill>
                <a:latin typeface="Cabin" pitchFamily="34" charset="0"/>
                <a:ea typeface="Cabin" pitchFamily="34" charset="-122"/>
                <a:cs typeface="Cabin" pitchFamily="34" charset="-120"/>
              </a:rPr>
              <a:t> model emerged as the best performer, demonstrating superior accuracy and overall effectiveness compared to the other models. This selection underscores the importance of leveraging ensemble methods, like Random Forest, for enhanced predictive performance in complex datasets.</a:t>
            </a:r>
            <a:endParaRPr lang="en-US" sz="1700" dirty="0"/>
          </a:p>
        </p:txBody>
      </p:sp>
      <p:sp>
        <p:nvSpPr>
          <p:cNvPr id="5" name="Shape 2"/>
          <p:cNvSpPr/>
          <p:nvPr/>
        </p:nvSpPr>
        <p:spPr>
          <a:xfrm>
            <a:off x="757833" y="4168735"/>
            <a:ext cx="7628334" cy="3122771"/>
          </a:xfrm>
          <a:prstGeom prst="roundRect">
            <a:avLst>
              <a:gd name="adj" fmla="val 1040"/>
            </a:avLst>
          </a:prstGeom>
          <a:noFill/>
          <a:ln w="7620">
            <a:solidFill>
              <a:srgbClr val="FFFFFF">
                <a:alpha val="24000"/>
              </a:srgbClr>
            </a:solidFill>
            <a:prstDash val="solid"/>
          </a:ln>
        </p:spPr>
      </p:sp>
      <p:sp>
        <p:nvSpPr>
          <p:cNvPr id="6" name="Shape 3"/>
          <p:cNvSpPr/>
          <p:nvPr/>
        </p:nvSpPr>
        <p:spPr>
          <a:xfrm>
            <a:off x="765453" y="4176355"/>
            <a:ext cx="7613094" cy="621506"/>
          </a:xfrm>
          <a:prstGeom prst="rect">
            <a:avLst/>
          </a:prstGeom>
          <a:solidFill>
            <a:srgbClr val="FFFFFF">
              <a:alpha val="4000"/>
            </a:srgbClr>
          </a:solidFill>
          <a:ln/>
        </p:spPr>
      </p:sp>
      <p:sp>
        <p:nvSpPr>
          <p:cNvPr id="7" name="Text 4"/>
          <p:cNvSpPr/>
          <p:nvPr/>
        </p:nvSpPr>
        <p:spPr>
          <a:xfrm>
            <a:off x="982147" y="4313873"/>
            <a:ext cx="2608421" cy="346472"/>
          </a:xfrm>
          <a:prstGeom prst="rect">
            <a:avLst/>
          </a:prstGeom>
          <a:noFill/>
          <a:ln/>
        </p:spPr>
        <p:txBody>
          <a:bodyPr wrap="non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Metric</a:t>
            </a:r>
            <a:endParaRPr lang="en-US" sz="1700" dirty="0"/>
          </a:p>
        </p:txBody>
      </p:sp>
      <p:sp>
        <p:nvSpPr>
          <p:cNvPr id="8" name="Text 5"/>
          <p:cNvSpPr/>
          <p:nvPr/>
        </p:nvSpPr>
        <p:spPr>
          <a:xfrm>
            <a:off x="4031099" y="4313873"/>
            <a:ext cx="2604611" cy="346472"/>
          </a:xfrm>
          <a:prstGeom prst="rect">
            <a:avLst/>
          </a:prstGeom>
          <a:noFill/>
          <a:ln/>
        </p:spPr>
        <p:txBody>
          <a:bodyPr wrap="non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Train Score</a:t>
            </a:r>
            <a:endParaRPr lang="en-US" sz="1700" dirty="0"/>
          </a:p>
        </p:txBody>
      </p:sp>
      <p:sp>
        <p:nvSpPr>
          <p:cNvPr id="9" name="Text 6"/>
          <p:cNvSpPr/>
          <p:nvPr/>
        </p:nvSpPr>
        <p:spPr>
          <a:xfrm>
            <a:off x="7076242" y="4313873"/>
            <a:ext cx="1085850" cy="346472"/>
          </a:xfrm>
          <a:prstGeom prst="rect">
            <a:avLst/>
          </a:prstGeom>
          <a:noFill/>
          <a:ln/>
        </p:spPr>
        <p:txBody>
          <a:bodyPr wrap="non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Test Score</a:t>
            </a:r>
            <a:endParaRPr lang="en-US" sz="1700" dirty="0"/>
          </a:p>
        </p:txBody>
      </p:sp>
      <p:sp>
        <p:nvSpPr>
          <p:cNvPr id="10" name="Shape 7"/>
          <p:cNvSpPr/>
          <p:nvPr/>
        </p:nvSpPr>
        <p:spPr>
          <a:xfrm>
            <a:off x="765453" y="4797862"/>
            <a:ext cx="7613094" cy="621506"/>
          </a:xfrm>
          <a:prstGeom prst="rect">
            <a:avLst/>
          </a:prstGeom>
          <a:solidFill>
            <a:srgbClr val="000000">
              <a:alpha val="4000"/>
            </a:srgbClr>
          </a:solidFill>
          <a:ln/>
        </p:spPr>
      </p:sp>
      <p:sp>
        <p:nvSpPr>
          <p:cNvPr id="11" name="Text 8"/>
          <p:cNvSpPr/>
          <p:nvPr/>
        </p:nvSpPr>
        <p:spPr>
          <a:xfrm>
            <a:off x="982147" y="4935379"/>
            <a:ext cx="2608421" cy="346472"/>
          </a:xfrm>
          <a:prstGeom prst="rect">
            <a:avLst/>
          </a:prstGeom>
          <a:noFill/>
          <a:ln/>
        </p:spPr>
        <p:txBody>
          <a:bodyPr wrap="non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Accuracy</a:t>
            </a:r>
            <a:endParaRPr lang="en-US" sz="1700" dirty="0"/>
          </a:p>
        </p:txBody>
      </p:sp>
      <p:sp>
        <p:nvSpPr>
          <p:cNvPr id="12" name="Text 9"/>
          <p:cNvSpPr/>
          <p:nvPr/>
        </p:nvSpPr>
        <p:spPr>
          <a:xfrm>
            <a:off x="4031099" y="4935379"/>
            <a:ext cx="2604611" cy="346472"/>
          </a:xfrm>
          <a:prstGeom prst="rect">
            <a:avLst/>
          </a:prstGeom>
          <a:noFill/>
          <a:ln/>
        </p:spPr>
        <p:txBody>
          <a:bodyPr wrap="non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0.97</a:t>
            </a:r>
            <a:endParaRPr lang="en-US" sz="1700" dirty="0"/>
          </a:p>
        </p:txBody>
      </p:sp>
      <p:sp>
        <p:nvSpPr>
          <p:cNvPr id="13" name="Text 10"/>
          <p:cNvSpPr/>
          <p:nvPr/>
        </p:nvSpPr>
        <p:spPr>
          <a:xfrm>
            <a:off x="7076242" y="4935379"/>
            <a:ext cx="1085850" cy="346472"/>
          </a:xfrm>
          <a:prstGeom prst="rect">
            <a:avLst/>
          </a:prstGeom>
          <a:noFill/>
          <a:ln/>
        </p:spPr>
        <p:txBody>
          <a:bodyPr wrap="non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0.97</a:t>
            </a:r>
            <a:endParaRPr lang="en-US" sz="1700" dirty="0"/>
          </a:p>
        </p:txBody>
      </p:sp>
      <p:sp>
        <p:nvSpPr>
          <p:cNvPr id="14" name="Shape 11"/>
          <p:cNvSpPr/>
          <p:nvPr/>
        </p:nvSpPr>
        <p:spPr>
          <a:xfrm>
            <a:off x="765453" y="5419368"/>
            <a:ext cx="7613094" cy="621506"/>
          </a:xfrm>
          <a:prstGeom prst="rect">
            <a:avLst/>
          </a:prstGeom>
          <a:solidFill>
            <a:srgbClr val="FFFFFF">
              <a:alpha val="4000"/>
            </a:srgbClr>
          </a:solidFill>
          <a:ln/>
        </p:spPr>
      </p:sp>
      <p:sp>
        <p:nvSpPr>
          <p:cNvPr id="15" name="Text 12"/>
          <p:cNvSpPr/>
          <p:nvPr/>
        </p:nvSpPr>
        <p:spPr>
          <a:xfrm>
            <a:off x="982147" y="5556885"/>
            <a:ext cx="2608421" cy="346472"/>
          </a:xfrm>
          <a:prstGeom prst="rect">
            <a:avLst/>
          </a:prstGeom>
          <a:noFill/>
          <a:ln/>
        </p:spPr>
        <p:txBody>
          <a:bodyPr wrap="non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Precision</a:t>
            </a:r>
            <a:endParaRPr lang="en-US" sz="1700" dirty="0"/>
          </a:p>
        </p:txBody>
      </p:sp>
      <p:sp>
        <p:nvSpPr>
          <p:cNvPr id="16" name="Text 13"/>
          <p:cNvSpPr/>
          <p:nvPr/>
        </p:nvSpPr>
        <p:spPr>
          <a:xfrm>
            <a:off x="4031099" y="5556885"/>
            <a:ext cx="2604611" cy="346472"/>
          </a:xfrm>
          <a:prstGeom prst="rect">
            <a:avLst/>
          </a:prstGeom>
          <a:noFill/>
          <a:ln/>
        </p:spPr>
        <p:txBody>
          <a:bodyPr wrap="non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0.97</a:t>
            </a:r>
            <a:endParaRPr lang="en-US" sz="1700" dirty="0"/>
          </a:p>
        </p:txBody>
      </p:sp>
      <p:sp>
        <p:nvSpPr>
          <p:cNvPr id="17" name="Text 14"/>
          <p:cNvSpPr/>
          <p:nvPr/>
        </p:nvSpPr>
        <p:spPr>
          <a:xfrm>
            <a:off x="7076242" y="5556885"/>
            <a:ext cx="1085850" cy="346472"/>
          </a:xfrm>
          <a:prstGeom prst="rect">
            <a:avLst/>
          </a:prstGeom>
          <a:noFill/>
          <a:ln/>
        </p:spPr>
        <p:txBody>
          <a:bodyPr wrap="non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0.97</a:t>
            </a:r>
            <a:endParaRPr lang="en-US" sz="1700" dirty="0"/>
          </a:p>
        </p:txBody>
      </p:sp>
      <p:sp>
        <p:nvSpPr>
          <p:cNvPr id="18" name="Shape 15"/>
          <p:cNvSpPr/>
          <p:nvPr/>
        </p:nvSpPr>
        <p:spPr>
          <a:xfrm>
            <a:off x="765453" y="6040874"/>
            <a:ext cx="7613094" cy="621506"/>
          </a:xfrm>
          <a:prstGeom prst="rect">
            <a:avLst/>
          </a:prstGeom>
          <a:solidFill>
            <a:srgbClr val="000000">
              <a:alpha val="4000"/>
            </a:srgbClr>
          </a:solidFill>
          <a:ln/>
        </p:spPr>
      </p:sp>
      <p:sp>
        <p:nvSpPr>
          <p:cNvPr id="19" name="Text 16"/>
          <p:cNvSpPr/>
          <p:nvPr/>
        </p:nvSpPr>
        <p:spPr>
          <a:xfrm>
            <a:off x="982147" y="6178391"/>
            <a:ext cx="2608421" cy="346472"/>
          </a:xfrm>
          <a:prstGeom prst="rect">
            <a:avLst/>
          </a:prstGeom>
          <a:noFill/>
          <a:ln/>
        </p:spPr>
        <p:txBody>
          <a:bodyPr wrap="non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Recall</a:t>
            </a:r>
            <a:endParaRPr lang="en-US" sz="1700" dirty="0"/>
          </a:p>
        </p:txBody>
      </p:sp>
      <p:sp>
        <p:nvSpPr>
          <p:cNvPr id="20" name="Text 17"/>
          <p:cNvSpPr/>
          <p:nvPr/>
        </p:nvSpPr>
        <p:spPr>
          <a:xfrm>
            <a:off x="4031099" y="6178391"/>
            <a:ext cx="2604611" cy="346472"/>
          </a:xfrm>
          <a:prstGeom prst="rect">
            <a:avLst/>
          </a:prstGeom>
          <a:noFill/>
          <a:ln/>
        </p:spPr>
        <p:txBody>
          <a:bodyPr wrap="non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0.97</a:t>
            </a:r>
            <a:endParaRPr lang="en-US" sz="1700" dirty="0"/>
          </a:p>
        </p:txBody>
      </p:sp>
      <p:sp>
        <p:nvSpPr>
          <p:cNvPr id="21" name="Text 18"/>
          <p:cNvSpPr/>
          <p:nvPr/>
        </p:nvSpPr>
        <p:spPr>
          <a:xfrm>
            <a:off x="7076242" y="6178391"/>
            <a:ext cx="1085850" cy="346472"/>
          </a:xfrm>
          <a:prstGeom prst="rect">
            <a:avLst/>
          </a:prstGeom>
          <a:noFill/>
          <a:ln/>
        </p:spPr>
        <p:txBody>
          <a:bodyPr wrap="non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0.97</a:t>
            </a:r>
            <a:endParaRPr lang="en-US" sz="1700" dirty="0"/>
          </a:p>
        </p:txBody>
      </p:sp>
      <p:sp>
        <p:nvSpPr>
          <p:cNvPr id="22" name="Shape 19"/>
          <p:cNvSpPr/>
          <p:nvPr/>
        </p:nvSpPr>
        <p:spPr>
          <a:xfrm>
            <a:off x="765453" y="6662380"/>
            <a:ext cx="7613094" cy="621506"/>
          </a:xfrm>
          <a:prstGeom prst="rect">
            <a:avLst/>
          </a:prstGeom>
          <a:solidFill>
            <a:srgbClr val="FFFFFF">
              <a:alpha val="4000"/>
            </a:srgbClr>
          </a:solidFill>
          <a:ln/>
        </p:spPr>
      </p:sp>
      <p:sp>
        <p:nvSpPr>
          <p:cNvPr id="23" name="Text 20"/>
          <p:cNvSpPr/>
          <p:nvPr/>
        </p:nvSpPr>
        <p:spPr>
          <a:xfrm>
            <a:off x="982147" y="6799898"/>
            <a:ext cx="2608421" cy="346472"/>
          </a:xfrm>
          <a:prstGeom prst="rect">
            <a:avLst/>
          </a:prstGeom>
          <a:noFill/>
          <a:ln/>
        </p:spPr>
        <p:txBody>
          <a:bodyPr wrap="non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F1-Score</a:t>
            </a:r>
            <a:endParaRPr lang="en-US" sz="1700" dirty="0"/>
          </a:p>
        </p:txBody>
      </p:sp>
      <p:sp>
        <p:nvSpPr>
          <p:cNvPr id="24" name="Text 21"/>
          <p:cNvSpPr/>
          <p:nvPr/>
        </p:nvSpPr>
        <p:spPr>
          <a:xfrm>
            <a:off x="4031099" y="6799898"/>
            <a:ext cx="2604611" cy="346472"/>
          </a:xfrm>
          <a:prstGeom prst="rect">
            <a:avLst/>
          </a:prstGeom>
          <a:noFill/>
          <a:ln/>
        </p:spPr>
        <p:txBody>
          <a:bodyPr wrap="non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0.97</a:t>
            </a:r>
            <a:endParaRPr lang="en-US" sz="1700" dirty="0"/>
          </a:p>
        </p:txBody>
      </p:sp>
      <p:sp>
        <p:nvSpPr>
          <p:cNvPr id="25" name="Text 22"/>
          <p:cNvSpPr/>
          <p:nvPr/>
        </p:nvSpPr>
        <p:spPr>
          <a:xfrm>
            <a:off x="7076242" y="6799898"/>
            <a:ext cx="1085850" cy="346472"/>
          </a:xfrm>
          <a:prstGeom prst="rect">
            <a:avLst/>
          </a:prstGeom>
          <a:noFill/>
          <a:ln/>
        </p:spPr>
        <p:txBody>
          <a:bodyPr wrap="non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0.97</a:t>
            </a:r>
            <a:endParaRPr lang="en-US" sz="17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165033"/>
            <a:ext cx="7468553"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Random Forest Model </a:t>
            </a:r>
            <a:endParaRPr lang="en-US" sz="4400" dirty="0"/>
          </a:p>
        </p:txBody>
      </p:sp>
      <p:sp>
        <p:nvSpPr>
          <p:cNvPr id="4" name="Text 1"/>
          <p:cNvSpPr/>
          <p:nvPr/>
        </p:nvSpPr>
        <p:spPr>
          <a:xfrm>
            <a:off x="6324124" y="3228023"/>
            <a:ext cx="7468553"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A Random Forest is a powerful machine learning algorithm that belongs to the family of ensemble learning methods.</a:t>
            </a:r>
            <a:endParaRPr lang="en-US" sz="1850" dirty="0"/>
          </a:p>
        </p:txBody>
      </p:sp>
      <p:sp>
        <p:nvSpPr>
          <p:cNvPr id="5" name="Text 2"/>
          <p:cNvSpPr/>
          <p:nvPr/>
        </p:nvSpPr>
        <p:spPr>
          <a:xfrm>
            <a:off x="6324124" y="4263271"/>
            <a:ext cx="7468553" cy="1149072"/>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 It operates by constructing multiple decision trees during the training phase and then outputs the class that is the mode of the classes (classification) or mean prediction (regression) of the individual trees.</a:t>
            </a:r>
            <a:endParaRPr lang="en-US" sz="1850" dirty="0"/>
          </a:p>
        </p:txBody>
      </p:sp>
      <p:sp>
        <p:nvSpPr>
          <p:cNvPr id="6" name="Text 3"/>
          <p:cNvSpPr/>
          <p:nvPr/>
        </p:nvSpPr>
        <p:spPr>
          <a:xfrm>
            <a:off x="6324124" y="5681543"/>
            <a:ext cx="7468553" cy="383024"/>
          </a:xfrm>
          <a:prstGeom prst="rect">
            <a:avLst/>
          </a:prstGeom>
          <a:noFill/>
          <a:ln/>
        </p:spPr>
        <p:txBody>
          <a:bodyPr wrap="none" lIns="0" tIns="0" rIns="0" bIns="0" rtlCol="0" anchor="t"/>
          <a:lstStyle/>
          <a:p>
            <a:pPr marL="0" indent="0">
              <a:lnSpc>
                <a:spcPts val="3000"/>
              </a:lnSpc>
              <a:buNone/>
            </a:pPr>
            <a:endParaRPr lang="en-US" sz="1850" dirty="0"/>
          </a:p>
        </p:txBody>
      </p:sp>
      <p:pic>
        <p:nvPicPr>
          <p:cNvPr id="7" name="Picture 6">
            <a:extLst>
              <a:ext uri="{FF2B5EF4-FFF2-40B4-BE49-F238E27FC236}">
                <a16:creationId xmlns:a16="http://schemas.microsoft.com/office/drawing/2014/main" id="{96E4AACC-00DD-FC36-655A-11DFA66098F7}"/>
              </a:ext>
            </a:extLst>
          </p:cNvPr>
          <p:cNvPicPr>
            <a:picLocks noChangeAspect="1"/>
          </p:cNvPicPr>
          <p:nvPr/>
        </p:nvPicPr>
        <p:blipFill>
          <a:blip r:embed="rId4"/>
          <a:stretch>
            <a:fillRect/>
          </a:stretch>
        </p:blipFill>
        <p:spPr>
          <a:xfrm>
            <a:off x="12824852" y="7721254"/>
            <a:ext cx="1716337" cy="4191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23304F-B7B6-B82D-20AB-6B38F8434DD6}"/>
              </a:ext>
            </a:extLst>
          </p:cNvPr>
          <p:cNvPicPr>
            <a:picLocks noChangeAspect="1"/>
          </p:cNvPicPr>
          <p:nvPr/>
        </p:nvPicPr>
        <p:blipFill>
          <a:blip r:embed="rId2"/>
          <a:stretch>
            <a:fillRect/>
          </a:stretch>
        </p:blipFill>
        <p:spPr>
          <a:xfrm>
            <a:off x="12824852" y="7721254"/>
            <a:ext cx="1716337" cy="419136"/>
          </a:xfrm>
          <a:prstGeom prst="rect">
            <a:avLst/>
          </a:prstGeom>
        </p:spPr>
      </p:pic>
      <p:sp>
        <p:nvSpPr>
          <p:cNvPr id="4" name="TextBox 3">
            <a:extLst>
              <a:ext uri="{FF2B5EF4-FFF2-40B4-BE49-F238E27FC236}">
                <a16:creationId xmlns:a16="http://schemas.microsoft.com/office/drawing/2014/main" id="{CA2C97CD-D96B-BB18-6B24-88282416C14C}"/>
              </a:ext>
            </a:extLst>
          </p:cNvPr>
          <p:cNvSpPr txBox="1"/>
          <p:nvPr/>
        </p:nvSpPr>
        <p:spPr>
          <a:xfrm>
            <a:off x="1036589" y="245327"/>
            <a:ext cx="11496907" cy="8156079"/>
          </a:xfrm>
          <a:prstGeom prst="rect">
            <a:avLst/>
          </a:prstGeom>
          <a:noFill/>
        </p:spPr>
        <p:txBody>
          <a:bodyPr wrap="square" rtlCol="0">
            <a:spAutoFit/>
          </a:bodyPr>
          <a:lstStyle/>
          <a:p>
            <a:r>
              <a:rPr lang="en-IN" sz="2800" b="1" dirty="0">
                <a:solidFill>
                  <a:schemeClr val="bg1"/>
                </a:solidFill>
              </a:rPr>
              <a:t>Agenda</a:t>
            </a:r>
          </a:p>
          <a:p>
            <a:endParaRPr lang="en-IN" sz="2800" b="1" dirty="0">
              <a:solidFill>
                <a:schemeClr val="bg1"/>
              </a:solidFill>
            </a:endParaRPr>
          </a:p>
          <a:p>
            <a:r>
              <a:rPr lang="en-IN" sz="2000" b="1" dirty="0">
                <a:solidFill>
                  <a:schemeClr val="bg1"/>
                </a:solidFill>
              </a:rPr>
              <a:t>1.Decoding The Cosmos</a:t>
            </a:r>
          </a:p>
          <a:p>
            <a:endParaRPr lang="en-IN" sz="2000" b="1" dirty="0">
              <a:solidFill>
                <a:schemeClr val="bg1"/>
              </a:solidFill>
            </a:endParaRPr>
          </a:p>
          <a:p>
            <a:r>
              <a:rPr lang="en-IN" sz="2000" b="1" dirty="0">
                <a:solidFill>
                  <a:schemeClr val="bg1"/>
                </a:solidFill>
              </a:rPr>
              <a:t>2.Problem Statement</a:t>
            </a:r>
          </a:p>
          <a:p>
            <a:endParaRPr lang="en-IN" sz="2000" b="1" dirty="0">
              <a:solidFill>
                <a:schemeClr val="bg1"/>
              </a:solidFill>
            </a:endParaRPr>
          </a:p>
          <a:p>
            <a:r>
              <a:rPr lang="en-IN" sz="2000" b="1" dirty="0">
                <a:solidFill>
                  <a:schemeClr val="bg1"/>
                </a:solidFill>
              </a:rPr>
              <a:t>3.Understanding the Dataset</a:t>
            </a:r>
          </a:p>
          <a:p>
            <a:endParaRPr lang="en-IN" sz="2000" b="1" dirty="0">
              <a:solidFill>
                <a:schemeClr val="bg1"/>
              </a:solidFill>
            </a:endParaRPr>
          </a:p>
          <a:p>
            <a:r>
              <a:rPr lang="en-IN" sz="2000" b="1" dirty="0">
                <a:solidFill>
                  <a:schemeClr val="bg1"/>
                </a:solidFill>
              </a:rPr>
              <a:t>4.Data Auditing</a:t>
            </a:r>
          </a:p>
          <a:p>
            <a:endParaRPr lang="en-IN" sz="2000" b="1" dirty="0">
              <a:solidFill>
                <a:schemeClr val="bg1"/>
              </a:solidFill>
            </a:endParaRPr>
          </a:p>
          <a:p>
            <a:r>
              <a:rPr lang="en-IN" sz="2000" b="1" dirty="0">
                <a:solidFill>
                  <a:schemeClr val="bg1"/>
                </a:solidFill>
              </a:rPr>
              <a:t>5.Univariate Analysis</a:t>
            </a:r>
          </a:p>
          <a:p>
            <a:endParaRPr lang="en-IN" sz="2000" b="1" dirty="0">
              <a:solidFill>
                <a:schemeClr val="bg1"/>
              </a:solidFill>
            </a:endParaRPr>
          </a:p>
          <a:p>
            <a:r>
              <a:rPr lang="en-IN" sz="2000" b="1" dirty="0">
                <a:solidFill>
                  <a:schemeClr val="bg1"/>
                </a:solidFill>
              </a:rPr>
              <a:t>6.Categorical Feature Encoding</a:t>
            </a:r>
          </a:p>
          <a:p>
            <a:endParaRPr lang="en-IN" sz="2000" b="1" dirty="0">
              <a:solidFill>
                <a:schemeClr val="bg1"/>
              </a:solidFill>
            </a:endParaRPr>
          </a:p>
          <a:p>
            <a:r>
              <a:rPr lang="en-IN" sz="2000" b="1" dirty="0">
                <a:solidFill>
                  <a:schemeClr val="bg1"/>
                </a:solidFill>
              </a:rPr>
              <a:t>7.Bivariate Analysis</a:t>
            </a:r>
          </a:p>
          <a:p>
            <a:endParaRPr lang="en-IN" sz="2000" b="1" dirty="0">
              <a:solidFill>
                <a:schemeClr val="bg1"/>
              </a:solidFill>
            </a:endParaRPr>
          </a:p>
          <a:p>
            <a:r>
              <a:rPr lang="en-IN" sz="2000" b="1" dirty="0">
                <a:solidFill>
                  <a:schemeClr val="bg1"/>
                </a:solidFill>
              </a:rPr>
              <a:t>8.Feature Engineering and Selection</a:t>
            </a:r>
          </a:p>
          <a:p>
            <a:endParaRPr lang="en-IN" sz="2000" b="1" dirty="0">
              <a:solidFill>
                <a:schemeClr val="bg1"/>
              </a:solidFill>
            </a:endParaRPr>
          </a:p>
          <a:p>
            <a:r>
              <a:rPr lang="en-IN" sz="2000" b="1" dirty="0">
                <a:solidFill>
                  <a:schemeClr val="bg1"/>
                </a:solidFill>
              </a:rPr>
              <a:t>9.Multicollinearity Reduction</a:t>
            </a:r>
          </a:p>
          <a:p>
            <a:endParaRPr lang="en-IN" sz="2000" b="1" dirty="0">
              <a:solidFill>
                <a:schemeClr val="bg1"/>
              </a:solidFill>
            </a:endParaRPr>
          </a:p>
          <a:p>
            <a:r>
              <a:rPr lang="en-IN" sz="2000" b="1" dirty="0">
                <a:solidFill>
                  <a:schemeClr val="bg1"/>
                </a:solidFill>
              </a:rPr>
              <a:t>10.Modelling Phases</a:t>
            </a:r>
          </a:p>
          <a:p>
            <a:endParaRPr lang="en-IN" sz="2000" b="1" dirty="0">
              <a:solidFill>
                <a:schemeClr val="bg1"/>
              </a:solidFill>
            </a:endParaRPr>
          </a:p>
          <a:p>
            <a:r>
              <a:rPr lang="en-IN" sz="2000" b="1" dirty="0">
                <a:solidFill>
                  <a:schemeClr val="bg1"/>
                </a:solidFill>
              </a:rPr>
              <a:t>11.Imbalanced Data</a:t>
            </a:r>
          </a:p>
          <a:p>
            <a:endParaRPr lang="en-IN" sz="1600" b="1" dirty="0">
              <a:solidFill>
                <a:schemeClr val="bg1"/>
              </a:solidFill>
            </a:endParaRPr>
          </a:p>
          <a:p>
            <a:endParaRPr lang="en-IN" sz="1600" b="1" dirty="0">
              <a:solidFill>
                <a:schemeClr val="bg1"/>
              </a:solidFill>
            </a:endParaRPr>
          </a:p>
          <a:p>
            <a:r>
              <a:rPr lang="en-IN" sz="1600" b="1" dirty="0">
                <a:solidFill>
                  <a:schemeClr val="bg1"/>
                </a:solidFill>
              </a:rPr>
              <a:t> </a:t>
            </a:r>
          </a:p>
        </p:txBody>
      </p:sp>
      <p:sp>
        <p:nvSpPr>
          <p:cNvPr id="6" name="TextBox 5">
            <a:extLst>
              <a:ext uri="{FF2B5EF4-FFF2-40B4-BE49-F238E27FC236}">
                <a16:creationId xmlns:a16="http://schemas.microsoft.com/office/drawing/2014/main" id="{3F421B40-0DBF-DB7F-4FAD-9E48C46CFDAD}"/>
              </a:ext>
            </a:extLst>
          </p:cNvPr>
          <p:cNvSpPr txBox="1"/>
          <p:nvPr/>
        </p:nvSpPr>
        <p:spPr>
          <a:xfrm>
            <a:off x="7845358" y="1115987"/>
            <a:ext cx="4739268" cy="4985980"/>
          </a:xfrm>
          <a:prstGeom prst="rect">
            <a:avLst/>
          </a:prstGeom>
          <a:noFill/>
        </p:spPr>
        <p:txBody>
          <a:bodyPr wrap="square" rtlCol="0">
            <a:spAutoFit/>
          </a:bodyPr>
          <a:lstStyle/>
          <a:p>
            <a:r>
              <a:rPr lang="en-IN" sz="2000" b="1" dirty="0">
                <a:solidFill>
                  <a:schemeClr val="bg1"/>
                </a:solidFill>
              </a:rPr>
              <a:t>12.Modelling Process after Applying Smote</a:t>
            </a:r>
          </a:p>
          <a:p>
            <a:endParaRPr lang="en-IN" sz="2000" b="1" dirty="0">
              <a:solidFill>
                <a:schemeClr val="bg1"/>
              </a:solidFill>
            </a:endParaRPr>
          </a:p>
          <a:p>
            <a:r>
              <a:rPr lang="en-IN" sz="2000" b="1" dirty="0">
                <a:solidFill>
                  <a:schemeClr val="bg1"/>
                </a:solidFill>
              </a:rPr>
              <a:t>13.Performance Comparison</a:t>
            </a:r>
          </a:p>
          <a:p>
            <a:endParaRPr lang="en-IN" sz="2000" b="1" dirty="0">
              <a:solidFill>
                <a:schemeClr val="bg1"/>
              </a:solidFill>
            </a:endParaRPr>
          </a:p>
          <a:p>
            <a:r>
              <a:rPr lang="en-IN" sz="2000" b="1" dirty="0">
                <a:solidFill>
                  <a:schemeClr val="bg1"/>
                </a:solidFill>
              </a:rPr>
              <a:t>14.Best Model</a:t>
            </a:r>
          </a:p>
          <a:p>
            <a:endParaRPr lang="en-IN" sz="2000" b="1" dirty="0">
              <a:solidFill>
                <a:schemeClr val="bg1"/>
              </a:solidFill>
            </a:endParaRPr>
          </a:p>
          <a:p>
            <a:r>
              <a:rPr lang="en-IN" sz="2000" b="1" dirty="0">
                <a:solidFill>
                  <a:schemeClr val="bg1"/>
                </a:solidFill>
              </a:rPr>
              <a:t>15.Random Forest Model</a:t>
            </a:r>
          </a:p>
          <a:p>
            <a:endParaRPr lang="en-IN" sz="2000" b="1" dirty="0">
              <a:solidFill>
                <a:schemeClr val="bg1"/>
              </a:solidFill>
            </a:endParaRPr>
          </a:p>
          <a:p>
            <a:r>
              <a:rPr lang="en-IN" sz="2000" b="1" dirty="0">
                <a:solidFill>
                  <a:schemeClr val="bg1"/>
                </a:solidFill>
              </a:rPr>
              <a:t>16.Model Deployment</a:t>
            </a:r>
          </a:p>
          <a:p>
            <a:endParaRPr lang="en-IN" sz="2000" b="1" dirty="0">
              <a:solidFill>
                <a:schemeClr val="bg1"/>
              </a:solidFill>
            </a:endParaRPr>
          </a:p>
          <a:p>
            <a:r>
              <a:rPr lang="en-IN" sz="2000" b="1" dirty="0">
                <a:solidFill>
                  <a:schemeClr val="bg1"/>
                </a:solidFill>
              </a:rPr>
              <a:t>17.Gradio App</a:t>
            </a:r>
          </a:p>
          <a:p>
            <a:endParaRPr lang="en-IN" sz="2000" b="1" dirty="0">
              <a:solidFill>
                <a:schemeClr val="bg1"/>
              </a:solidFill>
            </a:endParaRPr>
          </a:p>
          <a:p>
            <a:r>
              <a:rPr lang="en-IN" sz="2000" b="1" dirty="0">
                <a:solidFill>
                  <a:schemeClr val="bg1"/>
                </a:solidFill>
              </a:rPr>
              <a:t>18.Business Insights</a:t>
            </a:r>
          </a:p>
          <a:p>
            <a:endParaRPr lang="en-IN" sz="2000" b="1" dirty="0">
              <a:solidFill>
                <a:schemeClr val="bg1"/>
              </a:solidFill>
            </a:endParaRPr>
          </a:p>
          <a:p>
            <a:r>
              <a:rPr lang="en-IN" sz="2000" b="1" dirty="0">
                <a:solidFill>
                  <a:schemeClr val="bg1"/>
                </a:solidFill>
              </a:rPr>
              <a:t>19.Conclusion</a:t>
            </a:r>
          </a:p>
          <a:p>
            <a:endParaRPr lang="en-IN" dirty="0"/>
          </a:p>
        </p:txBody>
      </p:sp>
    </p:spTree>
    <p:extLst>
      <p:ext uri="{BB962C8B-B14F-4D97-AF65-F5344CB8AC3E}">
        <p14:creationId xmlns:p14="http://schemas.microsoft.com/office/powerpoint/2010/main" val="473237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sp>
      <p:sp>
        <p:nvSpPr>
          <p:cNvPr id="4" name="Text 1"/>
          <p:cNvSpPr/>
          <p:nvPr/>
        </p:nvSpPr>
        <p:spPr>
          <a:xfrm>
            <a:off x="837724" y="950357"/>
            <a:ext cx="6616065" cy="704017"/>
          </a:xfrm>
          <a:prstGeom prst="rect">
            <a:avLst/>
          </a:prstGeom>
          <a:noFill/>
          <a:ln/>
        </p:spPr>
        <p:txBody>
          <a:bodyPr wrap="none" lIns="0" tIns="0" rIns="0" bIns="0" rtlCol="0" anchor="t"/>
          <a:lstStyle/>
          <a:p>
            <a:pPr marL="0" indent="0">
              <a:lnSpc>
                <a:spcPts val="5500"/>
              </a:lnSpc>
              <a:buNone/>
            </a:pPr>
            <a:r>
              <a:rPr lang="en-US" sz="4400" b="1" dirty="0">
                <a:solidFill>
                  <a:srgbClr val="FFFFFF"/>
                </a:solidFill>
                <a:latin typeface="Unbounded" pitchFamily="34" charset="0"/>
                <a:ea typeface="Unbounded" pitchFamily="34" charset="-122"/>
                <a:cs typeface="Unbounded" pitchFamily="34" charset="-120"/>
              </a:rPr>
              <a:t>How Does it Work?</a:t>
            </a:r>
            <a:endParaRPr lang="en-US" sz="4400" dirty="0"/>
          </a:p>
        </p:txBody>
      </p:sp>
      <p:sp>
        <p:nvSpPr>
          <p:cNvPr id="5" name="Text 2"/>
          <p:cNvSpPr/>
          <p:nvPr/>
        </p:nvSpPr>
        <p:spPr>
          <a:xfrm>
            <a:off x="837724" y="2013347"/>
            <a:ext cx="12954952"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a:pPr>
            <a:r>
              <a:rPr lang="en-US" sz="1850" b="1" dirty="0">
                <a:solidFill>
                  <a:srgbClr val="CAD6DE"/>
                </a:solidFill>
                <a:latin typeface="Cabin" pitchFamily="34" charset="0"/>
                <a:ea typeface="Cabin" pitchFamily="34" charset="-122"/>
                <a:cs typeface="Cabin" pitchFamily="34" charset="-120"/>
              </a:rPr>
              <a:t>Decision Tree Creation:</a:t>
            </a:r>
            <a:endParaRPr lang="en-US" sz="1850" dirty="0"/>
          </a:p>
        </p:txBody>
      </p:sp>
      <p:sp>
        <p:nvSpPr>
          <p:cNvPr id="6" name="Text 3"/>
          <p:cNvSpPr/>
          <p:nvPr/>
        </p:nvSpPr>
        <p:spPr>
          <a:xfrm>
            <a:off x="837724" y="2480072"/>
            <a:ext cx="12954952" cy="383024"/>
          </a:xfrm>
          <a:prstGeom prst="rect">
            <a:avLst/>
          </a:prstGeom>
          <a:noFill/>
          <a:ln/>
        </p:spPr>
        <p:txBody>
          <a:bodyPr wrap="none" lIns="0" tIns="0" rIns="0" bIns="0" rtlCol="0" anchor="t"/>
          <a:lstStyle/>
          <a:p>
            <a:pPr marL="685800" lvl="1"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Random Sampling:</a:t>
            </a:r>
            <a:r>
              <a:rPr lang="en-US" sz="1850" dirty="0">
                <a:solidFill>
                  <a:srgbClr val="CAD6DE"/>
                </a:solidFill>
                <a:latin typeface="Cabin" pitchFamily="34" charset="0"/>
                <a:ea typeface="Cabin" pitchFamily="34" charset="-122"/>
                <a:cs typeface="Cabin" pitchFamily="34" charset="-120"/>
              </a:rPr>
              <a:t> A random subset of data points is selected from the training dataset.</a:t>
            </a:r>
            <a:endParaRPr lang="en-US" sz="1850" dirty="0"/>
          </a:p>
        </p:txBody>
      </p:sp>
      <p:sp>
        <p:nvSpPr>
          <p:cNvPr id="7" name="Text 4"/>
          <p:cNvSpPr/>
          <p:nvPr/>
        </p:nvSpPr>
        <p:spPr>
          <a:xfrm>
            <a:off x="837724" y="2946797"/>
            <a:ext cx="12954952" cy="383024"/>
          </a:xfrm>
          <a:prstGeom prst="rect">
            <a:avLst/>
          </a:prstGeom>
          <a:noFill/>
          <a:ln/>
        </p:spPr>
        <p:txBody>
          <a:bodyPr wrap="none" lIns="0" tIns="0" rIns="0" bIns="0" rtlCol="0" anchor="t"/>
          <a:lstStyle/>
          <a:p>
            <a:pPr marL="685800" lvl="1"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Feature Selection:</a:t>
            </a:r>
            <a:r>
              <a:rPr lang="en-US" sz="1850" dirty="0">
                <a:solidFill>
                  <a:srgbClr val="CAD6DE"/>
                </a:solidFill>
                <a:latin typeface="Cabin" pitchFamily="34" charset="0"/>
                <a:ea typeface="Cabin" pitchFamily="34" charset="-122"/>
                <a:cs typeface="Cabin" pitchFamily="34" charset="-120"/>
              </a:rPr>
              <a:t> A random subset of features is considered at each node of the tree.</a:t>
            </a:r>
            <a:endParaRPr lang="en-US" sz="1850" dirty="0"/>
          </a:p>
        </p:txBody>
      </p:sp>
      <p:sp>
        <p:nvSpPr>
          <p:cNvPr id="8" name="Text 5"/>
          <p:cNvSpPr/>
          <p:nvPr/>
        </p:nvSpPr>
        <p:spPr>
          <a:xfrm>
            <a:off x="837724" y="3413522"/>
            <a:ext cx="12954952" cy="383024"/>
          </a:xfrm>
          <a:prstGeom prst="rect">
            <a:avLst/>
          </a:prstGeom>
          <a:noFill/>
          <a:ln/>
        </p:spPr>
        <p:txBody>
          <a:bodyPr wrap="none" lIns="0" tIns="0" rIns="0" bIns="0" rtlCol="0" anchor="t"/>
          <a:lstStyle/>
          <a:p>
            <a:pPr marL="685800" lvl="1"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Node Splitting:</a:t>
            </a:r>
            <a:r>
              <a:rPr lang="en-US" sz="1850" dirty="0">
                <a:solidFill>
                  <a:srgbClr val="CAD6DE"/>
                </a:solidFill>
                <a:latin typeface="Cabin" pitchFamily="34" charset="0"/>
                <a:ea typeface="Cabin" pitchFamily="34" charset="-122"/>
                <a:cs typeface="Cabin" pitchFamily="34" charset="-120"/>
              </a:rPr>
              <a:t> The best split point is chosen based on a criterion like information gain or Gini impurity.</a:t>
            </a:r>
            <a:endParaRPr lang="en-US" sz="1850" dirty="0"/>
          </a:p>
        </p:txBody>
      </p:sp>
      <p:sp>
        <p:nvSpPr>
          <p:cNvPr id="9" name="Text 6"/>
          <p:cNvSpPr/>
          <p:nvPr/>
        </p:nvSpPr>
        <p:spPr>
          <a:xfrm>
            <a:off x="837724" y="3880247"/>
            <a:ext cx="12954952" cy="766048"/>
          </a:xfrm>
          <a:prstGeom prst="rect">
            <a:avLst/>
          </a:prstGeom>
          <a:noFill/>
          <a:ln/>
        </p:spPr>
        <p:txBody>
          <a:bodyPr wrap="square" lIns="0" tIns="0" rIns="0" bIns="0" rtlCol="0" anchor="t"/>
          <a:lstStyle/>
          <a:p>
            <a:pPr marL="685800" lvl="1"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Tree Growth:</a:t>
            </a:r>
            <a:r>
              <a:rPr lang="en-US" sz="1850" dirty="0">
                <a:solidFill>
                  <a:srgbClr val="CAD6DE"/>
                </a:solidFill>
                <a:latin typeface="Cabin" pitchFamily="34" charset="0"/>
                <a:ea typeface="Cabin" pitchFamily="34" charset="-122"/>
                <a:cs typeface="Cabin" pitchFamily="34" charset="-120"/>
              </a:rPr>
              <a:t> The tree continues to grow until a stopping criterion is met, such as a maximum depth or minimum number of samples per leaf node.</a:t>
            </a:r>
            <a:endParaRPr lang="en-US" sz="1850" dirty="0"/>
          </a:p>
        </p:txBody>
      </p:sp>
      <p:sp>
        <p:nvSpPr>
          <p:cNvPr id="10" name="Text 7"/>
          <p:cNvSpPr/>
          <p:nvPr/>
        </p:nvSpPr>
        <p:spPr>
          <a:xfrm>
            <a:off x="837724" y="4729996"/>
            <a:ext cx="12954952"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startAt="2"/>
            </a:pPr>
            <a:r>
              <a:rPr lang="en-US" sz="1850" b="1" dirty="0">
                <a:solidFill>
                  <a:srgbClr val="CAD6DE"/>
                </a:solidFill>
                <a:latin typeface="Cabin" pitchFamily="34" charset="0"/>
                <a:ea typeface="Cabin" pitchFamily="34" charset="-122"/>
                <a:cs typeface="Cabin" pitchFamily="34" charset="-120"/>
              </a:rPr>
              <a:t> Ensemble Learning:</a:t>
            </a:r>
            <a:endParaRPr lang="en-US" sz="1850" dirty="0"/>
          </a:p>
        </p:txBody>
      </p:sp>
      <p:sp>
        <p:nvSpPr>
          <p:cNvPr id="11" name="Text 8"/>
          <p:cNvSpPr/>
          <p:nvPr/>
        </p:nvSpPr>
        <p:spPr>
          <a:xfrm>
            <a:off x="837724" y="5196721"/>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Multiple Trees:</a:t>
            </a:r>
            <a:r>
              <a:rPr lang="en-US" sz="1850" dirty="0">
                <a:solidFill>
                  <a:srgbClr val="CAD6DE"/>
                </a:solidFill>
                <a:latin typeface="Cabin" pitchFamily="34" charset="0"/>
                <a:ea typeface="Cabin" pitchFamily="34" charset="-122"/>
                <a:cs typeface="Cabin" pitchFamily="34" charset="-120"/>
              </a:rPr>
              <a:t> Many decision trees are created, each trained on a different random subset of the data.</a:t>
            </a:r>
            <a:endParaRPr lang="en-US" sz="1850" dirty="0"/>
          </a:p>
        </p:txBody>
      </p:sp>
      <p:sp>
        <p:nvSpPr>
          <p:cNvPr id="12" name="Text 9"/>
          <p:cNvSpPr/>
          <p:nvPr/>
        </p:nvSpPr>
        <p:spPr>
          <a:xfrm>
            <a:off x="837724" y="5663446"/>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Diversity:</a:t>
            </a:r>
            <a:r>
              <a:rPr lang="en-US" sz="1850" dirty="0">
                <a:solidFill>
                  <a:srgbClr val="CAD6DE"/>
                </a:solidFill>
                <a:latin typeface="Cabin" pitchFamily="34" charset="0"/>
                <a:ea typeface="Cabin" pitchFamily="34" charset="-122"/>
                <a:cs typeface="Cabin" pitchFamily="34" charset="-120"/>
              </a:rPr>
              <a:t> The randomness in the feature selection and data sampling ensures that each tree is different and makes independent decisions.</a:t>
            </a:r>
            <a:endParaRPr lang="en-US" sz="1850" dirty="0"/>
          </a:p>
        </p:txBody>
      </p:sp>
      <p:sp>
        <p:nvSpPr>
          <p:cNvPr id="13" name="Text 10"/>
          <p:cNvSpPr/>
          <p:nvPr/>
        </p:nvSpPr>
        <p:spPr>
          <a:xfrm>
            <a:off x="837724" y="6513195"/>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Aggregation:</a:t>
            </a:r>
            <a:r>
              <a:rPr lang="en-US" sz="1850" dirty="0">
                <a:solidFill>
                  <a:srgbClr val="CAD6DE"/>
                </a:solidFill>
                <a:latin typeface="Cabin" pitchFamily="34" charset="0"/>
                <a:ea typeface="Cabin" pitchFamily="34" charset="-122"/>
                <a:cs typeface="Cabin" pitchFamily="34" charset="-120"/>
              </a:rPr>
              <a:t> The predictions of all the trees are combined to make a final prediction. For classification, the majority vote is taken. For regression, the average of the predictions is used.</a:t>
            </a:r>
            <a:endParaRPr lang="en-US" sz="18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959048"/>
            <a:ext cx="63232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Model Deployment</a:t>
            </a:r>
            <a:endParaRPr lang="en-US" sz="4400" dirty="0"/>
          </a:p>
        </p:txBody>
      </p:sp>
      <p:sp>
        <p:nvSpPr>
          <p:cNvPr id="4" name="Text 1"/>
          <p:cNvSpPr/>
          <p:nvPr/>
        </p:nvSpPr>
        <p:spPr>
          <a:xfrm>
            <a:off x="837724" y="2022038"/>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The final </a:t>
            </a:r>
            <a:r>
              <a:rPr lang="en-US" sz="1850" b="1" dirty="0">
                <a:solidFill>
                  <a:srgbClr val="CAD6DE"/>
                </a:solidFill>
                <a:latin typeface="Cabin" pitchFamily="34" charset="0"/>
                <a:ea typeface="Cabin" pitchFamily="34" charset="-122"/>
                <a:cs typeface="Cabin" pitchFamily="34" charset="-120"/>
              </a:rPr>
              <a:t>Random Forest classifier</a:t>
            </a:r>
            <a:r>
              <a:rPr lang="en-US" sz="1850" dirty="0">
                <a:solidFill>
                  <a:srgbClr val="CAD6DE"/>
                </a:solidFill>
                <a:latin typeface="Cabin" pitchFamily="34" charset="0"/>
                <a:ea typeface="Cabin" pitchFamily="34" charset="-122"/>
                <a:cs typeface="Cabin" pitchFamily="34" charset="-120"/>
              </a:rPr>
              <a:t> model, which demonstrated the highest accuracy and performance metrics, has been saved for deployment. This model was selected after evaluating multiple classifiers, and it consistently outperformed others in both training and testing accuracy, making it the most reliable for the task. </a:t>
            </a:r>
            <a:endParaRPr lang="en-US" sz="1850" dirty="0"/>
          </a:p>
        </p:txBody>
      </p:sp>
      <p:sp>
        <p:nvSpPr>
          <p:cNvPr id="5" name="Text 2"/>
          <p:cNvSpPr/>
          <p:nvPr/>
        </p:nvSpPr>
        <p:spPr>
          <a:xfrm>
            <a:off x="837724" y="4206359"/>
            <a:ext cx="7468553" cy="3064193"/>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During deployment, the model takes input data related to astronomical objects and applies its learned patterns to classify each object into one of three categories: </a:t>
            </a:r>
            <a:r>
              <a:rPr lang="en-US" sz="1850" b="1" dirty="0">
                <a:solidFill>
                  <a:srgbClr val="CAD6DE"/>
                </a:solidFill>
                <a:latin typeface="Cabin" pitchFamily="34" charset="0"/>
                <a:ea typeface="Cabin" pitchFamily="34" charset="-122"/>
                <a:cs typeface="Cabin" pitchFamily="34" charset="-120"/>
              </a:rPr>
              <a:t>Galaxy</a:t>
            </a:r>
            <a:r>
              <a:rPr lang="en-US" sz="1850" dirty="0">
                <a:solidFill>
                  <a:srgbClr val="CAD6DE"/>
                </a:solidFill>
                <a:latin typeface="Cabin" pitchFamily="34" charset="0"/>
                <a:ea typeface="Cabin" pitchFamily="34" charset="-122"/>
                <a:cs typeface="Cabin" pitchFamily="34" charset="-120"/>
              </a:rPr>
              <a:t>, </a:t>
            </a:r>
            <a:r>
              <a:rPr lang="en-US" sz="1850" b="1" dirty="0">
                <a:solidFill>
                  <a:srgbClr val="CAD6DE"/>
                </a:solidFill>
                <a:latin typeface="Cabin" pitchFamily="34" charset="0"/>
                <a:ea typeface="Cabin" pitchFamily="34" charset="-122"/>
                <a:cs typeface="Cabin" pitchFamily="34" charset="-120"/>
              </a:rPr>
              <a:t>Star</a:t>
            </a:r>
            <a:r>
              <a:rPr lang="en-US" sz="1850" dirty="0">
                <a:solidFill>
                  <a:srgbClr val="CAD6DE"/>
                </a:solidFill>
                <a:latin typeface="Cabin" pitchFamily="34" charset="0"/>
                <a:ea typeface="Cabin" pitchFamily="34" charset="-122"/>
                <a:cs typeface="Cabin" pitchFamily="34" charset="-120"/>
              </a:rPr>
              <a:t>, or </a:t>
            </a:r>
            <a:r>
              <a:rPr lang="en-US" sz="1850" b="1" dirty="0">
                <a:solidFill>
                  <a:srgbClr val="CAD6DE"/>
                </a:solidFill>
                <a:latin typeface="Cabin" pitchFamily="34" charset="0"/>
                <a:ea typeface="Cabin" pitchFamily="34" charset="-122"/>
                <a:cs typeface="Cabin" pitchFamily="34" charset="-120"/>
              </a:rPr>
              <a:t>Quasar</a:t>
            </a:r>
            <a:r>
              <a:rPr lang="en-US" sz="1850" dirty="0">
                <a:solidFill>
                  <a:srgbClr val="CAD6DE"/>
                </a:solidFill>
                <a:latin typeface="Cabin" pitchFamily="34" charset="0"/>
                <a:ea typeface="Cabin" pitchFamily="34" charset="-122"/>
                <a:cs typeface="Cabin" pitchFamily="34" charset="-120"/>
              </a:rPr>
              <a:t>. This classification is based on complex patterns identified during training, allowing for precise categorization of objects based on their features. By deploying the Random Forest model, the system can efficiently automate this classification process, providing quick and accurate results that support further analysis or applications in astronomy.</a:t>
            </a:r>
            <a:endParaRPr lang="en-US" sz="18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600789" y="472083"/>
            <a:ext cx="4039195" cy="504944"/>
          </a:xfrm>
          <a:prstGeom prst="rect">
            <a:avLst/>
          </a:prstGeom>
          <a:noFill/>
          <a:ln/>
        </p:spPr>
        <p:txBody>
          <a:bodyPr wrap="none" lIns="0" tIns="0" rIns="0" bIns="0" rtlCol="0" anchor="t"/>
          <a:lstStyle/>
          <a:p>
            <a:pPr marL="0" indent="0">
              <a:lnSpc>
                <a:spcPts val="3950"/>
              </a:lnSpc>
              <a:buNone/>
            </a:pPr>
            <a:r>
              <a:rPr lang="en-US" sz="3150" dirty="0">
                <a:solidFill>
                  <a:srgbClr val="FFFFFF"/>
                </a:solidFill>
                <a:latin typeface="Unbounded" pitchFamily="34" charset="0"/>
                <a:ea typeface="Unbounded" pitchFamily="34" charset="-122"/>
                <a:cs typeface="Unbounded" pitchFamily="34" charset="-120"/>
              </a:rPr>
              <a:t>Gradio app</a:t>
            </a:r>
            <a:endParaRPr lang="en-US" sz="3150" dirty="0"/>
          </a:p>
        </p:txBody>
      </p:sp>
      <p:sp>
        <p:nvSpPr>
          <p:cNvPr id="3" name="Text 1"/>
          <p:cNvSpPr/>
          <p:nvPr/>
        </p:nvSpPr>
        <p:spPr>
          <a:xfrm>
            <a:off x="600789" y="1234440"/>
            <a:ext cx="13428821" cy="549354"/>
          </a:xfrm>
          <a:prstGeom prst="rect">
            <a:avLst/>
          </a:prstGeom>
          <a:noFill/>
          <a:ln/>
        </p:spPr>
        <p:txBody>
          <a:bodyPr wrap="square" lIns="0" tIns="0" rIns="0" bIns="0" rtlCol="0" anchor="t"/>
          <a:lstStyle/>
          <a:p>
            <a:pPr marL="0" indent="0">
              <a:lnSpc>
                <a:spcPts val="2150"/>
              </a:lnSpc>
              <a:buNone/>
            </a:pPr>
            <a:r>
              <a:rPr lang="en-US" sz="1350" dirty="0">
                <a:solidFill>
                  <a:srgbClr val="CAD6DE"/>
                </a:solidFill>
                <a:latin typeface="Cabin" pitchFamily="34" charset="0"/>
                <a:ea typeface="Cabin" pitchFamily="34" charset="-122"/>
                <a:cs typeface="Cabin" pitchFamily="34" charset="-120"/>
              </a:rPr>
              <a:t>A Gradio app was created to facilitate the classification of stars based on their properties. This user-friendly interface allows users to input various star attributes and receive real-time classifications.</a:t>
            </a:r>
            <a:endParaRPr lang="en-US" sz="1350" dirty="0"/>
          </a:p>
        </p:txBody>
      </p:sp>
      <p:pic>
        <p:nvPicPr>
          <p:cNvPr id="4" name="Image 0" descr="preencoded.png"/>
          <p:cNvPicPr>
            <a:picLocks noChangeAspect="1"/>
          </p:cNvPicPr>
          <p:nvPr/>
        </p:nvPicPr>
        <p:blipFill>
          <a:blip r:embed="rId3"/>
          <a:stretch>
            <a:fillRect/>
          </a:stretch>
        </p:blipFill>
        <p:spPr>
          <a:xfrm>
            <a:off x="600789" y="1976914"/>
            <a:ext cx="9290209" cy="5313521"/>
          </a:xfrm>
          <a:prstGeom prst="rect">
            <a:avLst/>
          </a:prstGeom>
        </p:spPr>
      </p:pic>
      <p:sp>
        <p:nvSpPr>
          <p:cNvPr id="5" name="Text 2"/>
          <p:cNvSpPr/>
          <p:nvPr/>
        </p:nvSpPr>
        <p:spPr>
          <a:xfrm>
            <a:off x="600789" y="7483554"/>
            <a:ext cx="13428821" cy="274677"/>
          </a:xfrm>
          <a:prstGeom prst="rect">
            <a:avLst/>
          </a:prstGeom>
          <a:noFill/>
          <a:ln/>
        </p:spPr>
        <p:txBody>
          <a:bodyPr wrap="none" lIns="0" tIns="0" rIns="0" bIns="0" rtlCol="0" anchor="t"/>
          <a:lstStyle/>
          <a:p>
            <a:pPr marL="0" indent="0">
              <a:lnSpc>
                <a:spcPts val="2150"/>
              </a:lnSpc>
              <a:buNone/>
            </a:pPr>
            <a:endParaRPr lang="en-US" sz="1350" dirty="0"/>
          </a:p>
        </p:txBody>
      </p:sp>
      <p:pic>
        <p:nvPicPr>
          <p:cNvPr id="6" name="Picture 5">
            <a:extLst>
              <a:ext uri="{FF2B5EF4-FFF2-40B4-BE49-F238E27FC236}">
                <a16:creationId xmlns:a16="http://schemas.microsoft.com/office/drawing/2014/main" id="{72BE486C-2A3B-B14C-9435-1ACD7B9717E5}"/>
              </a:ext>
            </a:extLst>
          </p:cNvPr>
          <p:cNvPicPr>
            <a:picLocks noChangeAspect="1"/>
          </p:cNvPicPr>
          <p:nvPr/>
        </p:nvPicPr>
        <p:blipFill>
          <a:blip r:embed="rId4"/>
          <a:stretch>
            <a:fillRect/>
          </a:stretch>
        </p:blipFill>
        <p:spPr>
          <a:xfrm>
            <a:off x="12824852" y="7721254"/>
            <a:ext cx="1716337" cy="41913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84502"/>
          </a:xfrm>
          <a:prstGeom prst="rect">
            <a:avLst/>
          </a:prstGeom>
        </p:spPr>
      </p:pic>
      <p:sp>
        <p:nvSpPr>
          <p:cNvPr id="3" name="Text 0"/>
          <p:cNvSpPr/>
          <p:nvPr/>
        </p:nvSpPr>
        <p:spPr>
          <a:xfrm>
            <a:off x="751642" y="3354467"/>
            <a:ext cx="5247918" cy="631627"/>
          </a:xfrm>
          <a:prstGeom prst="rect">
            <a:avLst/>
          </a:prstGeom>
          <a:noFill/>
          <a:ln/>
        </p:spPr>
        <p:txBody>
          <a:bodyPr wrap="none" lIns="0" tIns="0" rIns="0" bIns="0" rtlCol="0" anchor="t"/>
          <a:lstStyle/>
          <a:p>
            <a:pPr marL="0" indent="0">
              <a:lnSpc>
                <a:spcPts val="4950"/>
              </a:lnSpc>
              <a:buNone/>
            </a:pPr>
            <a:r>
              <a:rPr lang="en-US" sz="3950" dirty="0">
                <a:solidFill>
                  <a:srgbClr val="FFFFFF"/>
                </a:solidFill>
                <a:latin typeface="Unbounded" pitchFamily="34" charset="0"/>
                <a:ea typeface="Unbounded" pitchFamily="34" charset="-122"/>
                <a:cs typeface="Unbounded" pitchFamily="34" charset="-120"/>
              </a:rPr>
              <a:t>Business Insights</a:t>
            </a:r>
            <a:endParaRPr lang="en-US" sz="3950" dirty="0"/>
          </a:p>
        </p:txBody>
      </p:sp>
      <p:sp>
        <p:nvSpPr>
          <p:cNvPr id="4" name="Shape 1"/>
          <p:cNvSpPr/>
          <p:nvPr/>
        </p:nvSpPr>
        <p:spPr>
          <a:xfrm>
            <a:off x="751642" y="4308158"/>
            <a:ext cx="4232553" cy="3251359"/>
          </a:xfrm>
          <a:prstGeom prst="roundRect">
            <a:avLst>
              <a:gd name="adj" fmla="val 991"/>
            </a:avLst>
          </a:prstGeom>
          <a:solidFill>
            <a:srgbClr val="304755"/>
          </a:solidFill>
          <a:ln/>
        </p:spPr>
      </p:sp>
      <p:sp>
        <p:nvSpPr>
          <p:cNvPr id="5" name="Text 2"/>
          <p:cNvSpPr/>
          <p:nvPr/>
        </p:nvSpPr>
        <p:spPr>
          <a:xfrm>
            <a:off x="966311" y="4522827"/>
            <a:ext cx="3803213" cy="631507"/>
          </a:xfrm>
          <a:prstGeom prst="rect">
            <a:avLst/>
          </a:prstGeom>
          <a:noFill/>
          <a:ln/>
        </p:spPr>
        <p:txBody>
          <a:bodyPr wrap="square" lIns="0" tIns="0" rIns="0" bIns="0" rtlCol="0" anchor="t"/>
          <a:lstStyle/>
          <a:p>
            <a:pPr marL="0" indent="0">
              <a:lnSpc>
                <a:spcPts val="2450"/>
              </a:lnSpc>
              <a:buNone/>
            </a:pPr>
            <a:r>
              <a:rPr lang="en-US" sz="1950" b="1" dirty="0">
                <a:solidFill>
                  <a:srgbClr val="CAD6DE"/>
                </a:solidFill>
                <a:latin typeface="Unbounded" pitchFamily="34" charset="0"/>
                <a:ea typeface="Unbounded" pitchFamily="34" charset="-122"/>
                <a:cs typeface="Unbounded" pitchFamily="34" charset="-120"/>
              </a:rPr>
              <a:t>Astronomical Research Advancement</a:t>
            </a:r>
            <a:r>
              <a:rPr lang="en-US" sz="1950" dirty="0">
                <a:solidFill>
                  <a:srgbClr val="CAD6DE"/>
                </a:solidFill>
                <a:latin typeface="Unbounded" pitchFamily="34" charset="0"/>
                <a:ea typeface="Unbounded" pitchFamily="34" charset="-122"/>
                <a:cs typeface="Unbounded" pitchFamily="34" charset="-120"/>
              </a:rPr>
              <a:t>:</a:t>
            </a:r>
            <a:endParaRPr lang="en-US" sz="1950" dirty="0"/>
          </a:p>
        </p:txBody>
      </p:sp>
      <p:sp>
        <p:nvSpPr>
          <p:cNvPr id="6" name="Text 3"/>
          <p:cNvSpPr/>
          <p:nvPr/>
        </p:nvSpPr>
        <p:spPr>
          <a:xfrm>
            <a:off x="966311" y="5283160"/>
            <a:ext cx="3803213" cy="2061686"/>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CAD6DE"/>
                </a:solidFill>
                <a:latin typeface="Cabin" pitchFamily="34" charset="0"/>
                <a:ea typeface="Cabin" pitchFamily="34" charset="-122"/>
                <a:cs typeface="Cabin" pitchFamily="34" charset="-120"/>
              </a:rPr>
              <a:t>The project can contribute to the scientific community by providing a robust dataset for further research in astrophysics and cosmology, potentially leading to new discoveries about the universe.</a:t>
            </a:r>
            <a:endParaRPr lang="en-US" sz="1650" dirty="0"/>
          </a:p>
        </p:txBody>
      </p:sp>
      <p:sp>
        <p:nvSpPr>
          <p:cNvPr id="7" name="Shape 4"/>
          <p:cNvSpPr/>
          <p:nvPr/>
        </p:nvSpPr>
        <p:spPr>
          <a:xfrm>
            <a:off x="5198864" y="4308158"/>
            <a:ext cx="4232553" cy="3251359"/>
          </a:xfrm>
          <a:prstGeom prst="roundRect">
            <a:avLst>
              <a:gd name="adj" fmla="val 991"/>
            </a:avLst>
          </a:prstGeom>
          <a:solidFill>
            <a:srgbClr val="304755"/>
          </a:solidFill>
          <a:ln/>
        </p:spPr>
      </p:sp>
      <p:sp>
        <p:nvSpPr>
          <p:cNvPr id="8" name="Text 5"/>
          <p:cNvSpPr/>
          <p:nvPr/>
        </p:nvSpPr>
        <p:spPr>
          <a:xfrm>
            <a:off x="5413534" y="4522827"/>
            <a:ext cx="3253502" cy="315754"/>
          </a:xfrm>
          <a:prstGeom prst="rect">
            <a:avLst/>
          </a:prstGeom>
          <a:noFill/>
          <a:ln/>
        </p:spPr>
        <p:txBody>
          <a:bodyPr wrap="none" lIns="0" tIns="0" rIns="0" bIns="0" rtlCol="0" anchor="t"/>
          <a:lstStyle/>
          <a:p>
            <a:pPr marL="0" indent="0">
              <a:lnSpc>
                <a:spcPts val="2450"/>
              </a:lnSpc>
              <a:buNone/>
            </a:pPr>
            <a:r>
              <a:rPr lang="en-US" sz="1950" b="1" dirty="0">
                <a:solidFill>
                  <a:srgbClr val="CAD6DE"/>
                </a:solidFill>
                <a:latin typeface="Unbounded" pitchFamily="34" charset="0"/>
                <a:ea typeface="Unbounded" pitchFamily="34" charset="-122"/>
                <a:cs typeface="Unbounded" pitchFamily="34" charset="-120"/>
              </a:rPr>
              <a:t>Resource Allocation</a:t>
            </a:r>
            <a:r>
              <a:rPr lang="en-US" sz="1950" dirty="0">
                <a:solidFill>
                  <a:srgbClr val="CAD6DE"/>
                </a:solidFill>
                <a:latin typeface="Unbounded" pitchFamily="34" charset="0"/>
                <a:ea typeface="Unbounded" pitchFamily="34" charset="-122"/>
                <a:cs typeface="Unbounded" pitchFamily="34" charset="-120"/>
              </a:rPr>
              <a:t>:</a:t>
            </a:r>
            <a:endParaRPr lang="en-US" sz="1950" dirty="0"/>
          </a:p>
        </p:txBody>
      </p:sp>
      <p:sp>
        <p:nvSpPr>
          <p:cNvPr id="9" name="Text 6"/>
          <p:cNvSpPr/>
          <p:nvPr/>
        </p:nvSpPr>
        <p:spPr>
          <a:xfrm>
            <a:off x="5413534" y="4967407"/>
            <a:ext cx="3803213" cy="2061686"/>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CAD6DE"/>
                </a:solidFill>
                <a:latin typeface="Cabin" pitchFamily="34" charset="0"/>
                <a:ea typeface="Cabin" pitchFamily="34" charset="-122"/>
                <a:cs typeface="Cabin" pitchFamily="34" charset="-120"/>
              </a:rPr>
              <a:t>Insights gained can help allocate resources effectively in observational astronomy, determining which stars to prioritize for further study based on their classification and potential significance.</a:t>
            </a:r>
            <a:endParaRPr lang="en-US" sz="1650" dirty="0"/>
          </a:p>
        </p:txBody>
      </p:sp>
      <p:sp>
        <p:nvSpPr>
          <p:cNvPr id="10" name="Shape 7"/>
          <p:cNvSpPr/>
          <p:nvPr/>
        </p:nvSpPr>
        <p:spPr>
          <a:xfrm>
            <a:off x="9646087" y="4308158"/>
            <a:ext cx="4232553" cy="3251359"/>
          </a:xfrm>
          <a:prstGeom prst="roundRect">
            <a:avLst>
              <a:gd name="adj" fmla="val 991"/>
            </a:avLst>
          </a:prstGeom>
          <a:solidFill>
            <a:srgbClr val="304755"/>
          </a:solidFill>
          <a:ln/>
        </p:spPr>
      </p:sp>
      <p:sp>
        <p:nvSpPr>
          <p:cNvPr id="11" name="Text 8"/>
          <p:cNvSpPr/>
          <p:nvPr/>
        </p:nvSpPr>
        <p:spPr>
          <a:xfrm>
            <a:off x="9860756" y="4522827"/>
            <a:ext cx="3253502" cy="315754"/>
          </a:xfrm>
          <a:prstGeom prst="rect">
            <a:avLst/>
          </a:prstGeom>
          <a:noFill/>
          <a:ln/>
        </p:spPr>
        <p:txBody>
          <a:bodyPr wrap="none" lIns="0" tIns="0" rIns="0" bIns="0" rtlCol="0" anchor="t"/>
          <a:lstStyle/>
          <a:p>
            <a:pPr marL="0" indent="0">
              <a:lnSpc>
                <a:spcPts val="2450"/>
              </a:lnSpc>
              <a:buNone/>
            </a:pPr>
            <a:r>
              <a:rPr lang="en-US" sz="1950" b="1" dirty="0">
                <a:solidFill>
                  <a:srgbClr val="CAD6DE"/>
                </a:solidFill>
                <a:latin typeface="Unbounded" pitchFamily="34" charset="0"/>
                <a:ea typeface="Unbounded" pitchFamily="34" charset="-122"/>
                <a:cs typeface="Unbounded" pitchFamily="34" charset="-120"/>
              </a:rPr>
              <a:t>Resource Allocation</a:t>
            </a:r>
            <a:r>
              <a:rPr lang="en-US" sz="1950" dirty="0">
                <a:solidFill>
                  <a:srgbClr val="CAD6DE"/>
                </a:solidFill>
                <a:latin typeface="Unbounded" pitchFamily="34" charset="0"/>
                <a:ea typeface="Unbounded" pitchFamily="34" charset="-122"/>
                <a:cs typeface="Unbounded" pitchFamily="34" charset="-120"/>
              </a:rPr>
              <a:t>:</a:t>
            </a:r>
            <a:endParaRPr lang="en-US" sz="1950" dirty="0"/>
          </a:p>
        </p:txBody>
      </p:sp>
      <p:sp>
        <p:nvSpPr>
          <p:cNvPr id="12" name="Text 9"/>
          <p:cNvSpPr/>
          <p:nvPr/>
        </p:nvSpPr>
        <p:spPr>
          <a:xfrm>
            <a:off x="9860756" y="4967407"/>
            <a:ext cx="3803213" cy="2061686"/>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CAD6DE"/>
                </a:solidFill>
                <a:latin typeface="Cabin" pitchFamily="34" charset="0"/>
                <a:ea typeface="Cabin" pitchFamily="34" charset="-122"/>
                <a:cs typeface="Cabin" pitchFamily="34" charset="-120"/>
              </a:rPr>
              <a:t>Insights gained can help allocate resources effectively in observational astronomy, determining which stars to prioritize for further study based on their classification and potential significance.</a:t>
            </a:r>
            <a:endParaRPr lang="en-US" sz="1650" dirty="0"/>
          </a:p>
        </p:txBody>
      </p:sp>
      <p:pic>
        <p:nvPicPr>
          <p:cNvPr id="13" name="Picture 12">
            <a:extLst>
              <a:ext uri="{FF2B5EF4-FFF2-40B4-BE49-F238E27FC236}">
                <a16:creationId xmlns:a16="http://schemas.microsoft.com/office/drawing/2014/main" id="{EB503DF8-5911-C8A9-3F27-2BFD0FFE9CE5}"/>
              </a:ext>
            </a:extLst>
          </p:cNvPr>
          <p:cNvPicPr>
            <a:picLocks noChangeAspect="1"/>
          </p:cNvPicPr>
          <p:nvPr/>
        </p:nvPicPr>
        <p:blipFill>
          <a:blip r:embed="rId4"/>
          <a:stretch>
            <a:fillRect/>
          </a:stretch>
        </p:blipFill>
        <p:spPr>
          <a:xfrm>
            <a:off x="12824852" y="7721254"/>
            <a:ext cx="1716337" cy="41913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504849"/>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Conclusion</a:t>
            </a:r>
            <a:endParaRPr lang="en-US" sz="4400" dirty="0"/>
          </a:p>
        </p:txBody>
      </p:sp>
      <p:sp>
        <p:nvSpPr>
          <p:cNvPr id="4" name="Text 1"/>
          <p:cNvSpPr/>
          <p:nvPr/>
        </p:nvSpPr>
        <p:spPr>
          <a:xfrm>
            <a:off x="837724" y="5567839"/>
            <a:ext cx="12954952" cy="1149072"/>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In summary, the star classification project combines machine learning with astronomical research to enhance the understanding of stellar properties. Significant insights were achieved, leading to promising applications such as educational tools and potential collaborations with space agencies.</a:t>
            </a:r>
            <a:endParaRPr lang="en-US" sz="1850" dirty="0"/>
          </a:p>
        </p:txBody>
      </p:sp>
      <p:pic>
        <p:nvPicPr>
          <p:cNvPr id="5" name="Picture 4">
            <a:extLst>
              <a:ext uri="{FF2B5EF4-FFF2-40B4-BE49-F238E27FC236}">
                <a16:creationId xmlns:a16="http://schemas.microsoft.com/office/drawing/2014/main" id="{78942784-1CBA-3834-5D02-3EBA48ABEF0E}"/>
              </a:ext>
            </a:extLst>
          </p:cNvPr>
          <p:cNvPicPr>
            <a:picLocks noChangeAspect="1"/>
          </p:cNvPicPr>
          <p:nvPr/>
        </p:nvPicPr>
        <p:blipFill>
          <a:blip r:embed="rId4"/>
          <a:stretch>
            <a:fillRect/>
          </a:stretch>
        </p:blipFill>
        <p:spPr>
          <a:xfrm>
            <a:off x="12824852" y="7721254"/>
            <a:ext cx="1716337" cy="41913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457325"/>
            <a:ext cx="6199823" cy="563285"/>
          </a:xfrm>
          <a:prstGeom prst="rect">
            <a:avLst/>
          </a:prstGeom>
          <a:noFill/>
          <a:ln/>
        </p:spPr>
        <p:txBody>
          <a:bodyPr wrap="none" lIns="0" tIns="0" rIns="0" bIns="0" rtlCol="0" anchor="t"/>
          <a:lstStyle/>
          <a:p>
            <a:pPr marL="0" indent="0">
              <a:lnSpc>
                <a:spcPts val="4400"/>
              </a:lnSpc>
              <a:buNone/>
            </a:pPr>
            <a:r>
              <a:rPr lang="en-US" sz="3500" b="1" dirty="0">
                <a:solidFill>
                  <a:srgbClr val="FFFFFF"/>
                </a:solidFill>
                <a:latin typeface="Unbounded" pitchFamily="34" charset="0"/>
                <a:ea typeface="Unbounded" pitchFamily="34" charset="-122"/>
                <a:cs typeface="Unbounded" pitchFamily="34" charset="-120"/>
              </a:rPr>
              <a:t>Decoding the Cosmos</a:t>
            </a:r>
            <a:endParaRPr lang="en-US" sz="3500" dirty="0"/>
          </a:p>
        </p:txBody>
      </p:sp>
      <p:sp>
        <p:nvSpPr>
          <p:cNvPr id="4" name="Text 1"/>
          <p:cNvSpPr/>
          <p:nvPr/>
        </p:nvSpPr>
        <p:spPr>
          <a:xfrm>
            <a:off x="837724" y="2289810"/>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Stellar classification is a fundamental process in astronomy that enables the differentiation of celestial bodies based on their unique spectral signatures. By analyzing the light emitted or absorbed by stars, galaxies, and quasars, astronomers can categorize these objects and gain valuable insights into their distribution and behavior across the universe.</a:t>
            </a:r>
            <a:endParaRPr lang="en-US" sz="1850" dirty="0"/>
          </a:p>
        </p:txBody>
      </p:sp>
      <p:sp>
        <p:nvSpPr>
          <p:cNvPr id="5" name="Text 2"/>
          <p:cNvSpPr/>
          <p:nvPr/>
        </p:nvSpPr>
        <p:spPr>
          <a:xfrm>
            <a:off x="837724" y="4474131"/>
            <a:ext cx="7468553" cy="2298144"/>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The ability to accurately classify these celestial bodies is essential for advancing our understanding of the cosmos. Through the application of  statistical and machine learning techniques, astronomers can leverage the distinct spectral properties of these objects to develop robust classification systems, ultimately unlocking a deeper, more comprehensive view of the structures and processes that shape the universe.</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6168" y="617458"/>
            <a:ext cx="7591663" cy="1800225"/>
          </a:xfrm>
          <a:prstGeom prst="rect">
            <a:avLst/>
          </a:prstGeom>
          <a:noFill/>
          <a:ln/>
        </p:spPr>
        <p:txBody>
          <a:bodyPr wrap="square" lIns="0" tIns="0" rIns="0" bIns="0" rtlCol="0" anchor="t"/>
          <a:lstStyle/>
          <a:p>
            <a:pPr marL="0" indent="0">
              <a:lnSpc>
                <a:spcPts val="7050"/>
              </a:lnSpc>
              <a:buNone/>
            </a:pPr>
            <a:r>
              <a:rPr lang="en-US" sz="5650" dirty="0">
                <a:solidFill>
                  <a:srgbClr val="FFFFFF"/>
                </a:solidFill>
                <a:latin typeface="Unbounded" pitchFamily="34" charset="0"/>
                <a:ea typeface="Unbounded" pitchFamily="34" charset="-122"/>
                <a:cs typeface="Unbounded" pitchFamily="34" charset="-120"/>
              </a:rPr>
              <a:t>Problem Statement</a:t>
            </a:r>
            <a:endParaRPr lang="en-US" sz="5650" dirty="0"/>
          </a:p>
        </p:txBody>
      </p:sp>
      <p:sp>
        <p:nvSpPr>
          <p:cNvPr id="4" name="Text 1"/>
          <p:cNvSpPr/>
          <p:nvPr/>
        </p:nvSpPr>
        <p:spPr>
          <a:xfrm>
            <a:off x="776168" y="2750225"/>
            <a:ext cx="7591663" cy="2838450"/>
          </a:xfrm>
          <a:prstGeom prst="rect">
            <a:avLst/>
          </a:prstGeom>
          <a:noFill/>
          <a:ln/>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The classification of celestial objects, such as stars, galaxies, and quasars, is essential for advancing our understanding of the universe's structure and evolution. Traditional methods of stellar classification rely heavily on manual analysis of spectral characteristics, which can be time-intensive and subject to human error. With the vast amount of data generated by astronomical surveys, such as the Sloan Digital Sky Survey (SDSS17), there is a critical need for automated methods that can accurately categorize these objects based on their unique spectral properties.</a:t>
            </a:r>
            <a:endParaRPr lang="en-US" sz="1700" dirty="0"/>
          </a:p>
        </p:txBody>
      </p:sp>
      <p:sp>
        <p:nvSpPr>
          <p:cNvPr id="5" name="Text 2"/>
          <p:cNvSpPr/>
          <p:nvPr/>
        </p:nvSpPr>
        <p:spPr>
          <a:xfrm>
            <a:off x="776168" y="5838111"/>
            <a:ext cx="7591663" cy="1774031"/>
          </a:xfrm>
          <a:prstGeom prst="rect">
            <a:avLst/>
          </a:prstGeom>
          <a:noFill/>
          <a:ln/>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This project aims to develop a machine learning model capable of classifying stars, galaxies, and quasars based on their spectral data from SDSS17. By automating this classification process, we seek to enhance the efficiency and accuracy of stellar categorization, contributing to the field of astronomy with a scalable tool for celestial object identification and research.</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743"/>
          </a:xfrm>
          <a:prstGeom prst="rect">
            <a:avLst/>
          </a:prstGeom>
        </p:spPr>
      </p:pic>
      <p:sp>
        <p:nvSpPr>
          <p:cNvPr id="3" name="Text 0"/>
          <p:cNvSpPr/>
          <p:nvPr/>
        </p:nvSpPr>
        <p:spPr>
          <a:xfrm>
            <a:off x="812959" y="638770"/>
            <a:ext cx="7518083" cy="1885474"/>
          </a:xfrm>
          <a:prstGeom prst="rect">
            <a:avLst/>
          </a:prstGeom>
          <a:noFill/>
          <a:ln/>
        </p:spPr>
        <p:txBody>
          <a:bodyPr wrap="square" lIns="0" tIns="0" rIns="0" bIns="0" rtlCol="0" anchor="t"/>
          <a:lstStyle/>
          <a:p>
            <a:pPr marL="0" indent="0">
              <a:lnSpc>
                <a:spcPts val="7400"/>
              </a:lnSpc>
              <a:buNone/>
            </a:pPr>
            <a:r>
              <a:rPr lang="en-US" sz="5900" dirty="0">
                <a:solidFill>
                  <a:srgbClr val="FFFFFF"/>
                </a:solidFill>
                <a:latin typeface="Unbounded" pitchFamily="34" charset="0"/>
                <a:ea typeface="Unbounded" pitchFamily="34" charset="-122"/>
                <a:cs typeface="Unbounded" pitchFamily="34" charset="-120"/>
              </a:rPr>
              <a:t>Understanding the Dataset</a:t>
            </a:r>
            <a:endParaRPr lang="en-US" sz="5900" dirty="0"/>
          </a:p>
        </p:txBody>
      </p:sp>
      <p:sp>
        <p:nvSpPr>
          <p:cNvPr id="4" name="Text 1"/>
          <p:cNvSpPr/>
          <p:nvPr/>
        </p:nvSpPr>
        <p:spPr>
          <a:xfrm>
            <a:off x="812959" y="2872621"/>
            <a:ext cx="7518083" cy="2229564"/>
          </a:xfrm>
          <a:prstGeom prst="rect">
            <a:avLst/>
          </a:prstGeom>
          <a:noFill/>
          <a:ln/>
        </p:spPr>
        <p:txBody>
          <a:bodyPr wrap="square" lIns="0" tIns="0" rIns="0" bIns="0" rtlCol="0" anchor="t"/>
          <a:lstStyle/>
          <a:p>
            <a:pPr marL="0" indent="0">
              <a:lnSpc>
                <a:spcPts val="2900"/>
              </a:lnSpc>
              <a:buNone/>
            </a:pPr>
            <a:r>
              <a:rPr lang="en-US" sz="1800" dirty="0">
                <a:solidFill>
                  <a:srgbClr val="CAD6DE"/>
                </a:solidFill>
                <a:latin typeface="Cabin" pitchFamily="34" charset="0"/>
                <a:ea typeface="Cabin" pitchFamily="34" charset="-122"/>
                <a:cs typeface="Cabin" pitchFamily="34" charset="-120"/>
              </a:rPr>
              <a:t>The dataset used for this project consists of 100,000 entries, each represented by 18 distinct features. These features are divided into three categories: 10 continuous features (float64), 7 discrete features (int64), and 1 categorical feature (object). The dataset is a rich source of information about celestial objects, providing a diverse range of attribute for analysis and model training.</a:t>
            </a:r>
            <a:endParaRPr lang="en-US" sz="1800" dirty="0"/>
          </a:p>
        </p:txBody>
      </p:sp>
      <p:sp>
        <p:nvSpPr>
          <p:cNvPr id="5" name="Text 2"/>
          <p:cNvSpPr/>
          <p:nvPr/>
        </p:nvSpPr>
        <p:spPr>
          <a:xfrm>
            <a:off x="812959" y="5363408"/>
            <a:ext cx="7518083" cy="2229564"/>
          </a:xfrm>
          <a:prstGeom prst="rect">
            <a:avLst/>
          </a:prstGeom>
          <a:noFill/>
          <a:ln/>
        </p:spPr>
        <p:txBody>
          <a:bodyPr wrap="square" lIns="0" tIns="0" rIns="0" bIns="0" rtlCol="0" anchor="t"/>
          <a:lstStyle/>
          <a:p>
            <a:pPr marL="0" indent="0">
              <a:lnSpc>
                <a:spcPts val="2900"/>
              </a:lnSpc>
              <a:buNone/>
            </a:pPr>
            <a:r>
              <a:rPr lang="en-US" sz="1800" b="1" dirty="0">
                <a:solidFill>
                  <a:srgbClr val="CAD6DE"/>
                </a:solidFill>
                <a:latin typeface="Cabin" pitchFamily="34" charset="0"/>
                <a:ea typeface="Cabin" pitchFamily="34" charset="-122"/>
                <a:cs typeface="Cabin" pitchFamily="34" charset="-120"/>
              </a:rPr>
              <a:t>Right Ascension (alpha) and Declination (delta)</a:t>
            </a:r>
            <a:r>
              <a:rPr lang="en-US" sz="1800" dirty="0">
                <a:solidFill>
                  <a:srgbClr val="CAD6DE"/>
                </a:solidFill>
                <a:latin typeface="Cabin" pitchFamily="34" charset="0"/>
                <a:ea typeface="Cabin" pitchFamily="34" charset="-122"/>
                <a:cs typeface="Cabin" pitchFamily="34" charset="-120"/>
              </a:rPr>
              <a:t> are essential for accurately locating objects in the sky. Right Ascension measures an object's east-west position, similar to longitude on Earth, while Declination measures its north-south position, analogous to latitude. These coordinates enable astronomers to precisely pinpoint the location of stars, galaxies, and quasars within the observed field.</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9382" y="1153597"/>
            <a:ext cx="7605236" cy="2461141"/>
          </a:xfrm>
          <a:prstGeom prst="rect">
            <a:avLst/>
          </a:prstGeom>
          <a:noFill/>
          <a:ln/>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Photometric filters are essential tools in astronomy, providing insights into the composition and properties of celestial objects. These filters are designed to capture light from specific wavelengths, offering a spectrum of information. The u-band filter captures ultraviolet light, revealing hotter, younger stars. The g- and r  bands capture visible light, determining an object's overall color and brightness. Finally, the I - and z -bands capture near-infrared and infrared light, allowing astronomers to study cooler, older objects obscured by interstellar dust.</a:t>
            </a:r>
            <a:endParaRPr lang="en-US" sz="1700" dirty="0"/>
          </a:p>
        </p:txBody>
      </p:sp>
      <p:sp>
        <p:nvSpPr>
          <p:cNvPr id="4" name="Text 1"/>
          <p:cNvSpPr/>
          <p:nvPr/>
        </p:nvSpPr>
        <p:spPr>
          <a:xfrm>
            <a:off x="769382" y="3862030"/>
            <a:ext cx="7605236" cy="1757958"/>
          </a:xfrm>
          <a:prstGeom prst="rect">
            <a:avLst/>
          </a:prstGeom>
          <a:noFill/>
          <a:ln/>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Redshift is a fundamental concept in astrophysics, providing valuable insights into an object's distance and motion relative to Earth. As light from a distant object travels through the expanding universe, its wavelengths are stretched, causing a shift towards the red end of the spectrum. The redshift value quantifies this shift, revealing the object's velocity and its place in the cosmic landscape.</a:t>
            </a:r>
            <a:endParaRPr lang="en-US" sz="1700" dirty="0"/>
          </a:p>
        </p:txBody>
      </p:sp>
      <p:sp>
        <p:nvSpPr>
          <p:cNvPr id="5" name="Text 2"/>
          <p:cNvSpPr/>
          <p:nvPr/>
        </p:nvSpPr>
        <p:spPr>
          <a:xfrm>
            <a:off x="769382" y="5867281"/>
            <a:ext cx="7605236" cy="1406366"/>
          </a:xfrm>
          <a:prstGeom prst="rect">
            <a:avLst/>
          </a:prstGeom>
          <a:noFill/>
          <a:ln/>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Class is the target variable in this project, representing the type of celestial object being observed. The dataset categorizes each object as a star, galaxy, or quasar. The primary goal of this project is to classify these distinct celestial objects based on their spectral and positional attributes.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2835" y="780931"/>
            <a:ext cx="5196126" cy="649486"/>
          </a:xfrm>
          <a:prstGeom prst="rect">
            <a:avLst/>
          </a:prstGeom>
          <a:noFill/>
          <a:ln/>
        </p:spPr>
        <p:txBody>
          <a:bodyPr wrap="none" lIns="0" tIns="0" rIns="0" bIns="0" rtlCol="0" anchor="t"/>
          <a:lstStyle/>
          <a:p>
            <a:pPr marL="0" indent="0">
              <a:lnSpc>
                <a:spcPts val="5100"/>
              </a:lnSpc>
              <a:buNone/>
            </a:pPr>
            <a:r>
              <a:rPr lang="en-US" sz="4050" dirty="0">
                <a:solidFill>
                  <a:srgbClr val="FFFFFF"/>
                </a:solidFill>
                <a:latin typeface="Unbounded" pitchFamily="34" charset="0"/>
                <a:ea typeface="Unbounded" pitchFamily="34" charset="-122"/>
                <a:cs typeface="Unbounded" pitchFamily="34" charset="-120"/>
              </a:rPr>
              <a:t>Data auditing</a:t>
            </a:r>
            <a:endParaRPr lang="en-US" sz="4050" dirty="0"/>
          </a:p>
        </p:txBody>
      </p:sp>
      <p:sp>
        <p:nvSpPr>
          <p:cNvPr id="4" name="Text 1"/>
          <p:cNvSpPr/>
          <p:nvPr/>
        </p:nvSpPr>
        <p:spPr>
          <a:xfrm>
            <a:off x="772835" y="1761649"/>
            <a:ext cx="7598331" cy="706755"/>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CAD6DE"/>
                </a:solidFill>
                <a:latin typeface="Cabin" pitchFamily="34" charset="0"/>
                <a:ea typeface="Cabin" pitchFamily="34" charset="-122"/>
                <a:cs typeface="Cabin" pitchFamily="34" charset="-120"/>
              </a:rPr>
              <a:t>Data Overview</a:t>
            </a:r>
            <a:r>
              <a:rPr lang="en-US" sz="1700" dirty="0">
                <a:solidFill>
                  <a:srgbClr val="CAD6DE"/>
                </a:solidFill>
                <a:latin typeface="Cabin" pitchFamily="34" charset="0"/>
                <a:ea typeface="Cabin" pitchFamily="34" charset="-122"/>
                <a:cs typeface="Cabin" pitchFamily="34" charset="-120"/>
              </a:rPr>
              <a:t>: The dataset contains </a:t>
            </a:r>
            <a:r>
              <a:rPr lang="en-US" sz="1700" b="1" dirty="0">
                <a:solidFill>
                  <a:srgbClr val="CAD6DE"/>
                </a:solidFill>
                <a:latin typeface="Cabin" pitchFamily="34" charset="0"/>
                <a:ea typeface="Cabin" pitchFamily="34" charset="-122"/>
                <a:cs typeface="Cabin" pitchFamily="34" charset="-120"/>
              </a:rPr>
              <a:t>100,000</a:t>
            </a:r>
            <a:r>
              <a:rPr lang="en-US" sz="1700" dirty="0">
                <a:solidFill>
                  <a:srgbClr val="CAD6DE"/>
                </a:solidFill>
                <a:latin typeface="Cabin" pitchFamily="34" charset="0"/>
                <a:ea typeface="Cabin" pitchFamily="34" charset="-122"/>
                <a:cs typeface="Cabin" pitchFamily="34" charset="-120"/>
              </a:rPr>
              <a:t> entries for each variable, indicating a well-populated dataset for analysis.</a:t>
            </a:r>
            <a:endParaRPr lang="en-US" sz="1700" dirty="0"/>
          </a:p>
        </p:txBody>
      </p:sp>
      <p:sp>
        <p:nvSpPr>
          <p:cNvPr id="5" name="Text 2"/>
          <p:cNvSpPr/>
          <p:nvPr/>
        </p:nvSpPr>
        <p:spPr>
          <a:xfrm>
            <a:off x="772835" y="2545675"/>
            <a:ext cx="7598331" cy="1060133"/>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CAD6DE"/>
                </a:solidFill>
                <a:latin typeface="Cabin" pitchFamily="34" charset="0"/>
                <a:ea typeface="Cabin" pitchFamily="34" charset="-122"/>
                <a:cs typeface="Cabin" pitchFamily="34" charset="-120"/>
              </a:rPr>
              <a:t>High Variability in Identifiers</a:t>
            </a:r>
            <a:r>
              <a:rPr lang="en-US" sz="1700" dirty="0">
                <a:solidFill>
                  <a:srgbClr val="CAD6DE"/>
                </a:solidFill>
                <a:latin typeface="Cabin" pitchFamily="34" charset="0"/>
                <a:ea typeface="Cabin" pitchFamily="34" charset="-122"/>
                <a:cs typeface="Cabin" pitchFamily="34" charset="-120"/>
              </a:rPr>
              <a:t>: Both </a:t>
            </a:r>
            <a:r>
              <a:rPr lang="en-US" sz="1700" b="1" dirty="0">
                <a:solidFill>
                  <a:srgbClr val="CAD6DE"/>
                </a:solidFill>
                <a:latin typeface="Cabin" pitchFamily="34" charset="0"/>
                <a:ea typeface="Cabin" pitchFamily="34" charset="-122"/>
                <a:cs typeface="Cabin" pitchFamily="34" charset="-120"/>
              </a:rPr>
              <a:t>obj_ID</a:t>
            </a:r>
            <a:r>
              <a:rPr lang="en-US" sz="1700" dirty="0">
                <a:solidFill>
                  <a:srgbClr val="CAD6DE"/>
                </a:solidFill>
                <a:latin typeface="Cabin" pitchFamily="34" charset="0"/>
                <a:ea typeface="Cabin" pitchFamily="34" charset="-122"/>
                <a:cs typeface="Cabin" pitchFamily="34" charset="-120"/>
              </a:rPr>
              <a:t> and </a:t>
            </a:r>
            <a:r>
              <a:rPr lang="en-US" sz="1700" b="1" dirty="0">
                <a:solidFill>
                  <a:srgbClr val="CAD6DE"/>
                </a:solidFill>
                <a:latin typeface="Cabin" pitchFamily="34" charset="0"/>
                <a:ea typeface="Cabin" pitchFamily="34" charset="-122"/>
                <a:cs typeface="Cabin" pitchFamily="34" charset="-120"/>
              </a:rPr>
              <a:t>spec_obj_ID</a:t>
            </a:r>
            <a:r>
              <a:rPr lang="en-US" sz="1700" dirty="0">
                <a:solidFill>
                  <a:srgbClr val="CAD6DE"/>
                </a:solidFill>
                <a:latin typeface="Cabin" pitchFamily="34" charset="0"/>
                <a:ea typeface="Cabin" pitchFamily="34" charset="-122"/>
                <a:cs typeface="Cabin" pitchFamily="34" charset="-120"/>
              </a:rPr>
              <a:t> exhibit extremely high means and standard deviations, suggesting significant variability in unique object identifiers.</a:t>
            </a:r>
            <a:endParaRPr lang="en-US" sz="1700" dirty="0"/>
          </a:p>
        </p:txBody>
      </p:sp>
      <p:sp>
        <p:nvSpPr>
          <p:cNvPr id="6" name="Text 3"/>
          <p:cNvSpPr/>
          <p:nvPr/>
        </p:nvSpPr>
        <p:spPr>
          <a:xfrm>
            <a:off x="772835" y="3683079"/>
            <a:ext cx="7598331" cy="1060133"/>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CAD6DE"/>
                </a:solidFill>
                <a:latin typeface="Cabin" pitchFamily="34" charset="0"/>
                <a:ea typeface="Cabin" pitchFamily="34" charset="-122"/>
                <a:cs typeface="Cabin" pitchFamily="34" charset="-120"/>
              </a:rPr>
              <a:t>Outliers in Measurements</a:t>
            </a:r>
            <a:r>
              <a:rPr lang="en-US" sz="1700" dirty="0">
                <a:solidFill>
                  <a:srgbClr val="CAD6DE"/>
                </a:solidFill>
                <a:latin typeface="Cabin" pitchFamily="34" charset="0"/>
                <a:ea typeface="Cabin" pitchFamily="34" charset="-122"/>
                <a:cs typeface="Cabin" pitchFamily="34" charset="-120"/>
              </a:rPr>
              <a:t>: Variables </a:t>
            </a:r>
            <a:r>
              <a:rPr lang="en-US" sz="1700" b="1" dirty="0">
                <a:solidFill>
                  <a:srgbClr val="CAD6DE"/>
                </a:solidFill>
                <a:latin typeface="Cabin" pitchFamily="34" charset="0"/>
                <a:ea typeface="Cabin" pitchFamily="34" charset="-122"/>
                <a:cs typeface="Cabin" pitchFamily="34" charset="-120"/>
              </a:rPr>
              <a:t>u</a:t>
            </a:r>
            <a:r>
              <a:rPr lang="en-US" sz="1700" dirty="0">
                <a:solidFill>
                  <a:srgbClr val="CAD6DE"/>
                </a:solidFill>
                <a:latin typeface="Cabin" pitchFamily="34" charset="0"/>
                <a:ea typeface="Cabin" pitchFamily="34" charset="-122"/>
                <a:cs typeface="Cabin" pitchFamily="34" charset="-120"/>
              </a:rPr>
              <a:t>, </a:t>
            </a:r>
            <a:r>
              <a:rPr lang="en-US" sz="1700" b="1" dirty="0">
                <a:solidFill>
                  <a:srgbClr val="CAD6DE"/>
                </a:solidFill>
                <a:latin typeface="Cabin" pitchFamily="34" charset="0"/>
                <a:ea typeface="Cabin" pitchFamily="34" charset="-122"/>
                <a:cs typeface="Cabin" pitchFamily="34" charset="-120"/>
              </a:rPr>
              <a:t>g</a:t>
            </a:r>
            <a:r>
              <a:rPr lang="en-US" sz="1700" dirty="0">
                <a:solidFill>
                  <a:srgbClr val="CAD6DE"/>
                </a:solidFill>
                <a:latin typeface="Cabin" pitchFamily="34" charset="0"/>
                <a:ea typeface="Cabin" pitchFamily="34" charset="-122"/>
                <a:cs typeface="Cabin" pitchFamily="34" charset="-120"/>
              </a:rPr>
              <a:t>, and </a:t>
            </a:r>
            <a:r>
              <a:rPr lang="en-US" sz="1700" b="1" dirty="0">
                <a:solidFill>
                  <a:srgbClr val="CAD6DE"/>
                </a:solidFill>
                <a:latin typeface="Cabin" pitchFamily="34" charset="0"/>
                <a:ea typeface="Cabin" pitchFamily="34" charset="-122"/>
                <a:cs typeface="Cabin" pitchFamily="34" charset="-120"/>
              </a:rPr>
              <a:t>z</a:t>
            </a:r>
            <a:r>
              <a:rPr lang="en-US" sz="1700" dirty="0">
                <a:solidFill>
                  <a:srgbClr val="CAD6DE"/>
                </a:solidFill>
                <a:latin typeface="Cabin" pitchFamily="34" charset="0"/>
                <a:ea typeface="Cabin" pitchFamily="34" charset="-122"/>
                <a:cs typeface="Cabin" pitchFamily="34" charset="-120"/>
              </a:rPr>
              <a:t> contain negative values (specifically </a:t>
            </a:r>
            <a:r>
              <a:rPr lang="en-US" sz="1700" b="1" dirty="0">
                <a:solidFill>
                  <a:srgbClr val="CAD6DE"/>
                </a:solidFill>
                <a:latin typeface="Cabin" pitchFamily="34" charset="0"/>
                <a:ea typeface="Cabin" pitchFamily="34" charset="-122"/>
                <a:cs typeface="Cabin" pitchFamily="34" charset="-120"/>
              </a:rPr>
              <a:t>-9999</a:t>
            </a:r>
            <a:r>
              <a:rPr lang="en-US" sz="1700" dirty="0">
                <a:solidFill>
                  <a:srgbClr val="CAD6DE"/>
                </a:solidFill>
                <a:latin typeface="Cabin" pitchFamily="34" charset="0"/>
                <a:ea typeface="Cabin" pitchFamily="34" charset="-122"/>
                <a:cs typeface="Cabin" pitchFamily="34" charset="-120"/>
              </a:rPr>
              <a:t>), indicating potential missing or erroneous data that should be addressed.</a:t>
            </a:r>
            <a:endParaRPr lang="en-US" sz="1700" dirty="0"/>
          </a:p>
        </p:txBody>
      </p:sp>
      <p:sp>
        <p:nvSpPr>
          <p:cNvPr id="7" name="Text 4"/>
          <p:cNvSpPr/>
          <p:nvPr/>
        </p:nvSpPr>
        <p:spPr>
          <a:xfrm>
            <a:off x="772835" y="4820483"/>
            <a:ext cx="7598331" cy="1060133"/>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CAD6DE"/>
                </a:solidFill>
                <a:latin typeface="Cabin" pitchFamily="34" charset="0"/>
                <a:ea typeface="Cabin" pitchFamily="34" charset="-122"/>
                <a:cs typeface="Cabin" pitchFamily="34" charset="-120"/>
              </a:rPr>
              <a:t>Redshift Range</a:t>
            </a:r>
            <a:r>
              <a:rPr lang="en-US" sz="1700" dirty="0">
                <a:solidFill>
                  <a:srgbClr val="CAD6DE"/>
                </a:solidFill>
                <a:latin typeface="Cabin" pitchFamily="34" charset="0"/>
                <a:ea typeface="Cabin" pitchFamily="34" charset="-122"/>
                <a:cs typeface="Cabin" pitchFamily="34" charset="-120"/>
              </a:rPr>
              <a:t>: The </a:t>
            </a:r>
            <a:r>
              <a:rPr lang="en-US" sz="1700" b="1" dirty="0">
                <a:solidFill>
                  <a:srgbClr val="CAD6DE"/>
                </a:solidFill>
                <a:latin typeface="Cabin" pitchFamily="34" charset="0"/>
                <a:ea typeface="Cabin" pitchFamily="34" charset="-122"/>
                <a:cs typeface="Cabin" pitchFamily="34" charset="-120"/>
              </a:rPr>
              <a:t>redshift</a:t>
            </a:r>
            <a:r>
              <a:rPr lang="en-US" sz="1700" dirty="0">
                <a:solidFill>
                  <a:srgbClr val="CAD6DE"/>
                </a:solidFill>
                <a:latin typeface="Cabin" pitchFamily="34" charset="0"/>
                <a:ea typeface="Cabin" pitchFamily="34" charset="-122"/>
                <a:cs typeface="Cabin" pitchFamily="34" charset="-120"/>
              </a:rPr>
              <a:t> variable has a mean of </a:t>
            </a:r>
            <a:r>
              <a:rPr lang="en-US" sz="1700" b="1" dirty="0">
                <a:solidFill>
                  <a:srgbClr val="CAD6DE"/>
                </a:solidFill>
                <a:latin typeface="Cabin" pitchFamily="34" charset="0"/>
                <a:ea typeface="Cabin" pitchFamily="34" charset="-122"/>
                <a:cs typeface="Cabin" pitchFamily="34" charset="-120"/>
              </a:rPr>
              <a:t>0.577</a:t>
            </a:r>
            <a:r>
              <a:rPr lang="en-US" sz="1700" dirty="0">
                <a:solidFill>
                  <a:srgbClr val="CAD6DE"/>
                </a:solidFill>
                <a:latin typeface="Cabin" pitchFamily="34" charset="0"/>
                <a:ea typeface="Cabin" pitchFamily="34" charset="-122"/>
                <a:cs typeface="Cabin" pitchFamily="34" charset="-120"/>
              </a:rPr>
              <a:t> and a maximum of </a:t>
            </a:r>
            <a:r>
              <a:rPr lang="en-US" sz="1700" b="1" dirty="0">
                <a:solidFill>
                  <a:srgbClr val="CAD6DE"/>
                </a:solidFill>
                <a:latin typeface="Cabin" pitchFamily="34" charset="0"/>
                <a:ea typeface="Cabin" pitchFamily="34" charset="-122"/>
                <a:cs typeface="Cabin" pitchFamily="34" charset="-120"/>
              </a:rPr>
              <a:t>7.011</a:t>
            </a:r>
            <a:r>
              <a:rPr lang="en-US" sz="1700" dirty="0">
                <a:solidFill>
                  <a:srgbClr val="CAD6DE"/>
                </a:solidFill>
                <a:latin typeface="Cabin" pitchFamily="34" charset="0"/>
                <a:ea typeface="Cabin" pitchFamily="34" charset="-122"/>
                <a:cs typeface="Cabin" pitchFamily="34" charset="-120"/>
              </a:rPr>
              <a:t>, suggesting substantial variability and the presence of outliers that need investigation.</a:t>
            </a:r>
            <a:endParaRPr lang="en-US" sz="1700" dirty="0"/>
          </a:p>
        </p:txBody>
      </p:sp>
      <p:sp>
        <p:nvSpPr>
          <p:cNvPr id="8" name="Text 5"/>
          <p:cNvSpPr/>
          <p:nvPr/>
        </p:nvSpPr>
        <p:spPr>
          <a:xfrm>
            <a:off x="772835" y="5957887"/>
            <a:ext cx="7598331" cy="706755"/>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CAD6DE"/>
                </a:solidFill>
                <a:latin typeface="Cabin" pitchFamily="34" charset="0"/>
                <a:ea typeface="Cabin" pitchFamily="34" charset="-122"/>
                <a:cs typeface="Cabin" pitchFamily="34" charset="-120"/>
              </a:rPr>
              <a:t>Run and Rerun IDs</a:t>
            </a:r>
            <a:r>
              <a:rPr lang="en-US" sz="1700" dirty="0">
                <a:solidFill>
                  <a:srgbClr val="CAD6DE"/>
                </a:solidFill>
                <a:latin typeface="Cabin" pitchFamily="34" charset="0"/>
                <a:ea typeface="Cabin" pitchFamily="34" charset="-122"/>
                <a:cs typeface="Cabin" pitchFamily="34" charset="-120"/>
              </a:rPr>
              <a:t>: The </a:t>
            </a:r>
            <a:r>
              <a:rPr lang="en-US" sz="1700" b="1" dirty="0">
                <a:solidFill>
                  <a:srgbClr val="CAD6DE"/>
                </a:solidFill>
                <a:latin typeface="Cabin" pitchFamily="34" charset="0"/>
                <a:ea typeface="Cabin" pitchFamily="34" charset="-122"/>
                <a:cs typeface="Cabin" pitchFamily="34" charset="-120"/>
              </a:rPr>
              <a:t>rerun_ID</a:t>
            </a:r>
            <a:r>
              <a:rPr lang="en-US" sz="1700" dirty="0">
                <a:solidFill>
                  <a:srgbClr val="CAD6DE"/>
                </a:solidFill>
                <a:latin typeface="Cabin" pitchFamily="34" charset="0"/>
                <a:ea typeface="Cabin" pitchFamily="34" charset="-122"/>
                <a:cs typeface="Cabin" pitchFamily="34" charset="-120"/>
              </a:rPr>
              <a:t> has no variability (standard deviation of </a:t>
            </a:r>
            <a:r>
              <a:rPr lang="en-US" sz="1700" b="1" dirty="0">
                <a:solidFill>
                  <a:srgbClr val="CAD6DE"/>
                </a:solidFill>
                <a:latin typeface="Cabin" pitchFamily="34" charset="0"/>
                <a:ea typeface="Cabin" pitchFamily="34" charset="-122"/>
                <a:cs typeface="Cabin" pitchFamily="34" charset="-120"/>
              </a:rPr>
              <a:t>0</a:t>
            </a:r>
            <a:r>
              <a:rPr lang="en-US" sz="1700" dirty="0">
                <a:solidFill>
                  <a:srgbClr val="CAD6DE"/>
                </a:solidFill>
                <a:latin typeface="Cabin" pitchFamily="34" charset="0"/>
                <a:ea typeface="Cabin" pitchFamily="34" charset="-122"/>
                <a:cs typeface="Cabin" pitchFamily="34" charset="-120"/>
              </a:rPr>
              <a:t>), indicating that this variable may not be useful for analysis.</a:t>
            </a:r>
            <a:endParaRPr lang="en-US" sz="1700" dirty="0"/>
          </a:p>
        </p:txBody>
      </p:sp>
      <p:sp>
        <p:nvSpPr>
          <p:cNvPr id="9" name="Text 6"/>
          <p:cNvSpPr/>
          <p:nvPr/>
        </p:nvSpPr>
        <p:spPr>
          <a:xfrm>
            <a:off x="772835" y="6741914"/>
            <a:ext cx="7598331" cy="706755"/>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CAD6DE"/>
                </a:solidFill>
                <a:latin typeface="Cabin" pitchFamily="34" charset="0"/>
                <a:ea typeface="Cabin" pitchFamily="34" charset="-122"/>
                <a:cs typeface="Cabin" pitchFamily="34" charset="-120"/>
              </a:rPr>
              <a:t>Potential Multicollinearity</a:t>
            </a:r>
            <a:r>
              <a:rPr lang="en-US" sz="1700" dirty="0">
                <a:solidFill>
                  <a:srgbClr val="CAD6DE"/>
                </a:solidFill>
                <a:latin typeface="Cabin" pitchFamily="34" charset="0"/>
                <a:ea typeface="Cabin" pitchFamily="34" charset="-122"/>
                <a:cs typeface="Cabin" pitchFamily="34" charset="-120"/>
              </a:rPr>
              <a:t>: High correlations observed among variables may imply redundancy, necessitating further investigation into multicollinearity.</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566982"/>
            <a:ext cx="7468553" cy="1943100"/>
          </a:xfrm>
          <a:prstGeom prst="rect">
            <a:avLst/>
          </a:prstGeom>
          <a:noFill/>
          <a:ln/>
        </p:spPr>
        <p:txBody>
          <a:bodyPr wrap="square" lIns="0" tIns="0" rIns="0" bIns="0" rtlCol="0" anchor="t"/>
          <a:lstStyle/>
          <a:p>
            <a:pPr marL="0" indent="0">
              <a:lnSpc>
                <a:spcPts val="7650"/>
              </a:lnSpc>
              <a:buNone/>
            </a:pPr>
            <a:r>
              <a:rPr lang="en-US" sz="6100" dirty="0">
                <a:solidFill>
                  <a:srgbClr val="FFFFFF"/>
                </a:solidFill>
                <a:latin typeface="Unbounded" pitchFamily="34" charset="0"/>
                <a:ea typeface="Unbounded" pitchFamily="34" charset="-122"/>
                <a:cs typeface="Unbounded" pitchFamily="34" charset="-120"/>
              </a:rPr>
              <a:t>Univariate Analysis</a:t>
            </a:r>
            <a:endParaRPr lang="en-US" sz="6100" dirty="0"/>
          </a:p>
        </p:txBody>
      </p:sp>
      <p:sp>
        <p:nvSpPr>
          <p:cNvPr id="4" name="Text 1"/>
          <p:cNvSpPr/>
          <p:nvPr/>
        </p:nvSpPr>
        <p:spPr>
          <a:xfrm>
            <a:off x="837724" y="3869055"/>
            <a:ext cx="3195518" cy="351949"/>
          </a:xfrm>
          <a:prstGeom prst="rect">
            <a:avLst/>
          </a:prstGeom>
          <a:noFill/>
          <a:ln/>
        </p:spPr>
        <p:txBody>
          <a:bodyPr wrap="none" lIns="0" tIns="0" rIns="0" bIns="0" rtlCol="0" anchor="t"/>
          <a:lstStyle/>
          <a:p>
            <a:pPr marL="0" indent="0">
              <a:lnSpc>
                <a:spcPts val="2750"/>
              </a:lnSpc>
              <a:buNone/>
            </a:pPr>
            <a:r>
              <a:rPr lang="en-US" sz="2200" b="1" dirty="0">
                <a:solidFill>
                  <a:srgbClr val="FFFFFF"/>
                </a:solidFill>
                <a:latin typeface="Unbounded" pitchFamily="34" charset="0"/>
                <a:ea typeface="Unbounded" pitchFamily="34" charset="-122"/>
                <a:cs typeface="Unbounded" pitchFamily="34" charset="-120"/>
              </a:rPr>
              <a:t>Class Distribution</a:t>
            </a:r>
            <a:endParaRPr lang="en-US" sz="2200" dirty="0"/>
          </a:p>
        </p:txBody>
      </p:sp>
      <p:sp>
        <p:nvSpPr>
          <p:cNvPr id="5" name="Text 2"/>
          <p:cNvSpPr/>
          <p:nvPr/>
        </p:nvSpPr>
        <p:spPr>
          <a:xfrm>
            <a:off x="837724" y="4579977"/>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Imbalance Noted</a:t>
            </a:r>
            <a:r>
              <a:rPr lang="en-US" sz="1850" dirty="0">
                <a:solidFill>
                  <a:srgbClr val="CAD6DE"/>
                </a:solidFill>
                <a:latin typeface="Cabin" pitchFamily="34" charset="0"/>
                <a:ea typeface="Cabin" pitchFamily="34" charset="-122"/>
                <a:cs typeface="Cabin" pitchFamily="34" charset="-120"/>
              </a:rPr>
              <a:t>:</a:t>
            </a:r>
            <a:endParaRPr lang="en-US" sz="1850" dirty="0"/>
          </a:p>
        </p:txBody>
      </p:sp>
      <p:sp>
        <p:nvSpPr>
          <p:cNvPr id="6" name="Text 3"/>
          <p:cNvSpPr/>
          <p:nvPr/>
        </p:nvSpPr>
        <p:spPr>
          <a:xfrm>
            <a:off x="837724" y="5046702"/>
            <a:ext cx="7468553" cy="766048"/>
          </a:xfrm>
          <a:prstGeom prst="rect">
            <a:avLst/>
          </a:prstGeom>
          <a:noFill/>
          <a:ln/>
        </p:spPr>
        <p:txBody>
          <a:bodyPr wrap="square" lIns="0" tIns="0" rIns="0" bIns="0" rtlCol="0" anchor="t"/>
          <a:lstStyle/>
          <a:p>
            <a:pPr marL="685800" lvl="1"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The dataset is imbalanced, with galaxies representing </a:t>
            </a:r>
            <a:r>
              <a:rPr lang="en-US" sz="1850" b="1" dirty="0">
                <a:solidFill>
                  <a:srgbClr val="CAD6DE"/>
                </a:solidFill>
                <a:latin typeface="Cabin" pitchFamily="34" charset="0"/>
                <a:ea typeface="Cabin" pitchFamily="34" charset="-122"/>
                <a:cs typeface="Cabin" pitchFamily="34" charset="-120"/>
              </a:rPr>
              <a:t>59%</a:t>
            </a:r>
            <a:r>
              <a:rPr lang="en-US" sz="1850" dirty="0">
                <a:solidFill>
                  <a:srgbClr val="CAD6DE"/>
                </a:solidFill>
                <a:latin typeface="Cabin" pitchFamily="34" charset="0"/>
                <a:ea typeface="Cabin" pitchFamily="34" charset="-122"/>
                <a:cs typeface="Cabin" pitchFamily="34" charset="-120"/>
              </a:rPr>
              <a:t> of the total entries.</a:t>
            </a:r>
            <a:endParaRPr lang="en-US" sz="1850" dirty="0"/>
          </a:p>
        </p:txBody>
      </p:sp>
      <p:sp>
        <p:nvSpPr>
          <p:cNvPr id="7" name="Text 4"/>
          <p:cNvSpPr/>
          <p:nvPr/>
        </p:nvSpPr>
        <p:spPr>
          <a:xfrm>
            <a:off x="837724" y="5896451"/>
            <a:ext cx="7468553" cy="766048"/>
          </a:xfrm>
          <a:prstGeom prst="rect">
            <a:avLst/>
          </a:prstGeom>
          <a:noFill/>
          <a:ln/>
        </p:spPr>
        <p:txBody>
          <a:bodyPr wrap="square" lIns="0" tIns="0" rIns="0" bIns="0" rtlCol="0" anchor="t"/>
          <a:lstStyle/>
          <a:p>
            <a:pPr marL="685800" lvl="1"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Stars and quasars have significantly lower proportions, which may affect model performance and generalizability.</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762851"/>
            <a:ext cx="10049232"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Categorical Feature Encoding</a:t>
            </a:r>
            <a:endParaRPr lang="en-US" sz="4400" dirty="0"/>
          </a:p>
        </p:txBody>
      </p:sp>
      <p:sp>
        <p:nvSpPr>
          <p:cNvPr id="4" name="Text 1"/>
          <p:cNvSpPr/>
          <p:nvPr/>
        </p:nvSpPr>
        <p:spPr>
          <a:xfrm>
            <a:off x="837724" y="4825841"/>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Encoding Process</a:t>
            </a:r>
            <a:endParaRPr lang="en-US" sz="1850" dirty="0"/>
          </a:p>
        </p:txBody>
      </p:sp>
      <p:sp>
        <p:nvSpPr>
          <p:cNvPr id="5" name="Text 2"/>
          <p:cNvSpPr/>
          <p:nvPr/>
        </p:nvSpPr>
        <p:spPr>
          <a:xfrm>
            <a:off x="837724" y="5292566"/>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Feature: class</a:t>
            </a:r>
            <a:endParaRPr lang="en-US" sz="1850" dirty="0"/>
          </a:p>
        </p:txBody>
      </p:sp>
      <p:sp>
        <p:nvSpPr>
          <p:cNvPr id="6" name="Text 3"/>
          <p:cNvSpPr/>
          <p:nvPr/>
        </p:nvSpPr>
        <p:spPr>
          <a:xfrm>
            <a:off x="837724" y="5759291"/>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Encoding Method: Mapping categorical values to numerical representations.</a:t>
            </a:r>
            <a:endParaRPr lang="en-US" sz="1850" dirty="0"/>
          </a:p>
        </p:txBody>
      </p:sp>
      <p:sp>
        <p:nvSpPr>
          <p:cNvPr id="7" name="Text 4"/>
          <p:cNvSpPr/>
          <p:nvPr/>
        </p:nvSpPr>
        <p:spPr>
          <a:xfrm>
            <a:off x="837724" y="6226016"/>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Mapping: GALAXY: Mapped to 0 QSO: Mapped to 1 STAR: Mapped to 2</a:t>
            </a:r>
            <a:endParaRPr lang="en-US" sz="1850" dirty="0"/>
          </a:p>
        </p:txBody>
      </p:sp>
      <p:sp>
        <p:nvSpPr>
          <p:cNvPr id="8" name="Text 5"/>
          <p:cNvSpPr/>
          <p:nvPr/>
        </p:nvSpPr>
        <p:spPr>
          <a:xfrm>
            <a:off x="837724" y="6692741"/>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Purpose of Encoding: Numerical Representation: Converts categorical data into a numerical format that can be processed by machine learning algorithms.</a:t>
            </a:r>
            <a:endParaRPr lang="en-US" sz="1850" dirty="0"/>
          </a:p>
        </p:txBody>
      </p:sp>
      <p:pic>
        <p:nvPicPr>
          <p:cNvPr id="9" name="Picture 8">
            <a:extLst>
              <a:ext uri="{FF2B5EF4-FFF2-40B4-BE49-F238E27FC236}">
                <a16:creationId xmlns:a16="http://schemas.microsoft.com/office/drawing/2014/main" id="{927FC8E7-3AD5-748E-436A-DA89E2B492F2}"/>
              </a:ext>
            </a:extLst>
          </p:cNvPr>
          <p:cNvPicPr>
            <a:picLocks noChangeAspect="1"/>
          </p:cNvPicPr>
          <p:nvPr/>
        </p:nvPicPr>
        <p:blipFill>
          <a:blip r:embed="rId4"/>
          <a:stretch>
            <a:fillRect/>
          </a:stretch>
        </p:blipFill>
        <p:spPr>
          <a:xfrm>
            <a:off x="12824852" y="7721254"/>
            <a:ext cx="1716337" cy="41913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705</TotalTime>
  <Words>2528</Words>
  <Application>Microsoft Office PowerPoint</Application>
  <PresentationFormat>Custom</PresentationFormat>
  <Paragraphs>172</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Cabin Bold</vt:lpstr>
      <vt:lpstr>Consolas</vt:lpstr>
      <vt:lpstr>Arial</vt:lpstr>
      <vt:lpstr>Cabin</vt:lpstr>
      <vt:lpstr>Unbounded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ACINTA SOFIYA</cp:lastModifiedBy>
  <cp:revision>4</cp:revision>
  <dcterms:created xsi:type="dcterms:W3CDTF">2024-10-28T09:16:46Z</dcterms:created>
  <dcterms:modified xsi:type="dcterms:W3CDTF">2024-11-09T05:59:39Z</dcterms:modified>
</cp:coreProperties>
</file>